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8" r:id="rId3"/>
    <p:sldId id="257" r:id="rId4"/>
    <p:sldId id="332" r:id="rId5"/>
    <p:sldId id="259" r:id="rId6"/>
    <p:sldId id="297" r:id="rId7"/>
    <p:sldId id="311" r:id="rId8"/>
    <p:sldId id="312" r:id="rId9"/>
    <p:sldId id="313" r:id="rId10"/>
    <p:sldId id="333" r:id="rId11"/>
    <p:sldId id="334" r:id="rId12"/>
    <p:sldId id="306" r:id="rId13"/>
    <p:sldId id="307" r:id="rId14"/>
    <p:sldId id="330" r:id="rId15"/>
    <p:sldId id="328" r:id="rId16"/>
    <p:sldId id="315" r:id="rId17"/>
    <p:sldId id="327" r:id="rId18"/>
    <p:sldId id="329" r:id="rId19"/>
    <p:sldId id="324" r:id="rId20"/>
    <p:sldId id="316" r:id="rId21"/>
    <p:sldId id="291" r:id="rId22"/>
    <p:sldId id="308" r:id="rId23"/>
    <p:sldId id="317" r:id="rId24"/>
    <p:sldId id="326" r:id="rId25"/>
    <p:sldId id="318" r:id="rId26"/>
    <p:sldId id="319" r:id="rId27"/>
    <p:sldId id="331" r:id="rId28"/>
    <p:sldId id="309" r:id="rId29"/>
    <p:sldId id="310" r:id="rId30"/>
    <p:sldId id="321" r:id="rId31"/>
    <p:sldId id="322" r:id="rId32"/>
    <p:sldId id="289" r:id="rId33"/>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A5"/>
    <a:srgbClr val="A04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90" d="100"/>
          <a:sy n="90" d="100"/>
        </p:scale>
        <p:origin x="2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B0AF2-0C08-47D2-9BBA-4B1BAC0E0F05}" type="doc">
      <dgm:prSet loTypeId="urn:microsoft.com/office/officeart/2005/8/layout/hList1" loCatId="list" qsTypeId="urn:microsoft.com/office/officeart/2005/8/quickstyle/simple5" qsCatId="simple" csTypeId="urn:microsoft.com/office/officeart/2005/8/colors/accent5_2" csCatId="accent5" phldr="1"/>
      <dgm:spPr/>
      <dgm:t>
        <a:bodyPr/>
        <a:lstStyle/>
        <a:p>
          <a:endParaRPr lang="fr-FR"/>
        </a:p>
      </dgm:t>
    </dgm:pt>
    <dgm:pt modelId="{045BE02B-4A1C-4527-BAD4-6E3F4EBF73B2}">
      <dgm:prSet phldrT="[Texte]" custT="1"/>
      <dgm:spPr/>
      <dgm:t>
        <a:bodyPr/>
        <a:lstStyle/>
        <a:p>
          <a:r>
            <a:rPr lang="fr-FR" sz="3200" dirty="0">
              <a:latin typeface="Futura Md BT" panose="020B0802020204020204" pitchFamily="34" charset="0"/>
            </a:rPr>
            <a:t>Prévoyance</a:t>
          </a:r>
        </a:p>
      </dgm:t>
    </dgm:pt>
    <dgm:pt modelId="{3BC88E0F-2E6B-4191-A128-3867D586F551}" type="parTrans" cxnId="{0E169DF2-2AC8-4244-9539-2A9E5089903A}">
      <dgm:prSet/>
      <dgm:spPr/>
      <dgm:t>
        <a:bodyPr/>
        <a:lstStyle/>
        <a:p>
          <a:endParaRPr lang="fr-FR"/>
        </a:p>
      </dgm:t>
    </dgm:pt>
    <dgm:pt modelId="{57C25DC3-1C47-4A6A-895C-F8D67A26F63F}" type="sibTrans" cxnId="{0E169DF2-2AC8-4244-9539-2A9E5089903A}">
      <dgm:prSet/>
      <dgm:spPr/>
      <dgm:t>
        <a:bodyPr/>
        <a:lstStyle/>
        <a:p>
          <a:endParaRPr lang="fr-FR"/>
        </a:p>
      </dgm:t>
    </dgm:pt>
    <dgm:pt modelId="{128EA2A3-CEC2-44F3-B2A3-3F97657368D2}">
      <dgm:prSet phldrT="[Texte]" custT="1"/>
      <dgm:spPr/>
      <dgm:t>
        <a:bodyPr/>
        <a:lstStyle/>
        <a:p>
          <a:pPr algn="l"/>
          <a:r>
            <a:rPr lang="fr-FR" sz="1700" dirty="0">
              <a:latin typeface="Poppins" panose="00000500000000000000" pitchFamily="2" charset="0"/>
              <a:cs typeface="Poppins" panose="00000500000000000000" pitchFamily="2" charset="0"/>
            </a:rPr>
            <a:t>1</a:t>
          </a:r>
          <a:r>
            <a:rPr lang="fr-FR" sz="1700" baseline="30000" dirty="0">
              <a:latin typeface="Poppins" panose="00000500000000000000" pitchFamily="2" charset="0"/>
              <a:cs typeface="Poppins" panose="00000500000000000000" pitchFamily="2" charset="0"/>
            </a:rPr>
            <a:t>er</a:t>
          </a:r>
          <a:r>
            <a:rPr lang="fr-FR" sz="1700" dirty="0">
              <a:latin typeface="Poppins" panose="00000500000000000000" pitchFamily="2" charset="0"/>
              <a:cs typeface="Poppins" panose="00000500000000000000" pitchFamily="2" charset="0"/>
            </a:rPr>
            <a:t> janvier </a:t>
          </a:r>
          <a:r>
            <a:rPr lang="fr-FR" sz="1700" b="1" dirty="0">
              <a:latin typeface="Poppins" panose="00000500000000000000" pitchFamily="2" charset="0"/>
              <a:cs typeface="Poppins" panose="00000500000000000000" pitchFamily="2" charset="0"/>
            </a:rPr>
            <a:t>2025</a:t>
          </a:r>
        </a:p>
      </dgm:t>
    </dgm:pt>
    <dgm:pt modelId="{C57FCEF1-D549-44A4-A2FA-71D79B131084}" type="parTrans" cxnId="{68A5D6D2-A511-40DC-9BB7-D8E91EAFF6B0}">
      <dgm:prSet/>
      <dgm:spPr/>
      <dgm:t>
        <a:bodyPr/>
        <a:lstStyle/>
        <a:p>
          <a:endParaRPr lang="fr-FR"/>
        </a:p>
      </dgm:t>
    </dgm:pt>
    <dgm:pt modelId="{A58FDE1F-72C3-444E-8464-10D68B6D9358}" type="sibTrans" cxnId="{68A5D6D2-A511-40DC-9BB7-D8E91EAFF6B0}">
      <dgm:prSet/>
      <dgm:spPr/>
      <dgm:t>
        <a:bodyPr/>
        <a:lstStyle/>
        <a:p>
          <a:endParaRPr lang="fr-FR"/>
        </a:p>
      </dgm:t>
    </dgm:pt>
    <dgm:pt modelId="{DB7B1B25-6000-4574-8A07-334CD48F4E03}">
      <dgm:prSet phldrT="[Texte]" custT="1"/>
      <dgm:spPr/>
      <dgm:t>
        <a:bodyPr/>
        <a:lstStyle/>
        <a:p>
          <a:pPr algn="l"/>
          <a:r>
            <a:rPr lang="fr-FR" sz="1700" dirty="0">
              <a:latin typeface="Poppins" panose="00000500000000000000" pitchFamily="2" charset="0"/>
              <a:cs typeface="Poppins" panose="00000500000000000000" pitchFamily="2" charset="0"/>
            </a:rPr>
            <a:t>Socle de </a:t>
          </a:r>
          <a:r>
            <a:rPr lang="fr-FR" sz="1700" b="1" dirty="0">
              <a:latin typeface="Poppins" panose="00000500000000000000" pitchFamily="2" charset="0"/>
              <a:cs typeface="Poppins" panose="00000500000000000000" pitchFamily="2" charset="0"/>
            </a:rPr>
            <a:t>garanties minimum </a:t>
          </a:r>
          <a:r>
            <a:rPr lang="fr-FR" sz="1700" dirty="0">
              <a:latin typeface="Poppins" panose="00000500000000000000" pitchFamily="2" charset="0"/>
              <a:cs typeface="Poppins" panose="00000500000000000000" pitchFamily="2" charset="0"/>
            </a:rPr>
            <a:t>obligatoire</a:t>
          </a:r>
        </a:p>
      </dgm:t>
    </dgm:pt>
    <dgm:pt modelId="{9E0C6AE1-B6DE-4D91-9EC5-BD8BAB02BDD7}" type="parTrans" cxnId="{E59FF745-23B9-42DB-9A3B-A37A2CFCDB53}">
      <dgm:prSet/>
      <dgm:spPr/>
      <dgm:t>
        <a:bodyPr/>
        <a:lstStyle/>
        <a:p>
          <a:endParaRPr lang="fr-FR"/>
        </a:p>
      </dgm:t>
    </dgm:pt>
    <dgm:pt modelId="{3C49105B-45F8-4BE5-A48C-CB32C11B5AA9}" type="sibTrans" cxnId="{E59FF745-23B9-42DB-9A3B-A37A2CFCDB53}">
      <dgm:prSet/>
      <dgm:spPr/>
      <dgm:t>
        <a:bodyPr/>
        <a:lstStyle/>
        <a:p>
          <a:endParaRPr lang="fr-FR"/>
        </a:p>
      </dgm:t>
    </dgm:pt>
    <dgm:pt modelId="{D403EB1D-0F20-4747-A4DD-9ADA16DC9599}">
      <dgm:prSet phldrT="[Texte]" custT="1"/>
      <dgm:spPr/>
      <dgm:t>
        <a:bodyPr/>
        <a:lstStyle/>
        <a:p>
          <a:r>
            <a:rPr lang="fr-FR" sz="3200" dirty="0">
              <a:latin typeface="Futura Md BT" panose="020B0802020204020204" pitchFamily="34" charset="0"/>
            </a:rPr>
            <a:t>Mutuelle</a:t>
          </a:r>
        </a:p>
      </dgm:t>
    </dgm:pt>
    <dgm:pt modelId="{4F5F210D-B3AC-4A27-8F58-2C2CA535EE91}" type="parTrans" cxnId="{EE721017-5790-4DFE-B912-C0D9486A99C5}">
      <dgm:prSet/>
      <dgm:spPr/>
      <dgm:t>
        <a:bodyPr/>
        <a:lstStyle/>
        <a:p>
          <a:endParaRPr lang="fr-FR"/>
        </a:p>
      </dgm:t>
    </dgm:pt>
    <dgm:pt modelId="{6AC3F92F-D305-424D-A481-6C692184E502}" type="sibTrans" cxnId="{EE721017-5790-4DFE-B912-C0D9486A99C5}">
      <dgm:prSet/>
      <dgm:spPr/>
      <dgm:t>
        <a:bodyPr/>
        <a:lstStyle/>
        <a:p>
          <a:endParaRPr lang="fr-FR"/>
        </a:p>
      </dgm:t>
    </dgm:pt>
    <dgm:pt modelId="{2F7DDCCC-4156-44FF-A80E-2BE6C907E671}">
      <dgm:prSet phldrT="[Texte]" custT="1"/>
      <dgm:spPr/>
      <dgm:t>
        <a:bodyPr/>
        <a:lstStyle/>
        <a:p>
          <a:r>
            <a:rPr lang="fr-FR" sz="1700" dirty="0">
              <a:latin typeface="Poppins" panose="00000500000000000000" pitchFamily="2" charset="0"/>
              <a:cs typeface="Poppins" panose="00000500000000000000" pitchFamily="2" charset="0"/>
            </a:rPr>
            <a:t>1</a:t>
          </a:r>
          <a:r>
            <a:rPr lang="fr-FR" sz="1700" baseline="30000" dirty="0">
              <a:latin typeface="Poppins" panose="00000500000000000000" pitchFamily="2" charset="0"/>
              <a:cs typeface="Poppins" panose="00000500000000000000" pitchFamily="2" charset="0"/>
            </a:rPr>
            <a:t>er</a:t>
          </a:r>
          <a:r>
            <a:rPr lang="fr-FR" sz="1700" dirty="0">
              <a:latin typeface="Poppins" panose="00000500000000000000" pitchFamily="2" charset="0"/>
              <a:cs typeface="Poppins" panose="00000500000000000000" pitchFamily="2" charset="0"/>
            </a:rPr>
            <a:t> janvier </a:t>
          </a:r>
          <a:r>
            <a:rPr lang="fr-FR" sz="1700" b="1" dirty="0">
              <a:latin typeface="Poppins" panose="00000500000000000000" pitchFamily="2" charset="0"/>
              <a:cs typeface="Poppins" panose="00000500000000000000" pitchFamily="2" charset="0"/>
            </a:rPr>
            <a:t>2026</a:t>
          </a:r>
        </a:p>
      </dgm:t>
    </dgm:pt>
    <dgm:pt modelId="{25A0B7E8-666E-499A-9285-F7103ADA0777}" type="parTrans" cxnId="{F2B62E77-B2E6-47A0-981D-249DB4907EF7}">
      <dgm:prSet/>
      <dgm:spPr/>
      <dgm:t>
        <a:bodyPr/>
        <a:lstStyle/>
        <a:p>
          <a:endParaRPr lang="fr-FR"/>
        </a:p>
      </dgm:t>
    </dgm:pt>
    <dgm:pt modelId="{4C5B44AA-0196-4272-BEFF-51E43A66ECFF}" type="sibTrans" cxnId="{F2B62E77-B2E6-47A0-981D-249DB4907EF7}">
      <dgm:prSet/>
      <dgm:spPr/>
      <dgm:t>
        <a:bodyPr/>
        <a:lstStyle/>
        <a:p>
          <a:endParaRPr lang="fr-FR"/>
        </a:p>
      </dgm:t>
    </dgm:pt>
    <dgm:pt modelId="{1D7F84D4-166B-424E-829B-76E1302598C4}">
      <dgm:prSet phldrT="[Texte]" custT="1"/>
      <dgm:spPr/>
      <dgm:t>
        <a:bodyPr/>
        <a:lstStyle/>
        <a:p>
          <a:r>
            <a:rPr lang="fr-FR" sz="1700" dirty="0">
              <a:latin typeface="Poppins" panose="00000500000000000000" pitchFamily="2" charset="0"/>
              <a:cs typeface="Poppins" panose="00000500000000000000" pitchFamily="2" charset="0"/>
            </a:rPr>
            <a:t>Socle de </a:t>
          </a:r>
          <a:r>
            <a:rPr lang="fr-FR" sz="1700" b="1" dirty="0">
              <a:latin typeface="Poppins" panose="00000500000000000000" pitchFamily="2" charset="0"/>
              <a:cs typeface="Poppins" panose="00000500000000000000" pitchFamily="2" charset="0"/>
            </a:rPr>
            <a:t>garanties minimum </a:t>
          </a:r>
          <a:r>
            <a:rPr lang="fr-FR" sz="1700" dirty="0">
              <a:latin typeface="Poppins" panose="00000500000000000000" pitchFamily="2" charset="0"/>
              <a:cs typeface="Poppins" panose="00000500000000000000" pitchFamily="2" charset="0"/>
            </a:rPr>
            <a:t>obligatoire</a:t>
          </a:r>
        </a:p>
      </dgm:t>
    </dgm:pt>
    <dgm:pt modelId="{799208DE-0523-4B2C-B152-E2C3D23E5DB4}" type="parTrans" cxnId="{A64A0C53-E0F6-4343-9420-824A85DADC35}">
      <dgm:prSet/>
      <dgm:spPr/>
      <dgm:t>
        <a:bodyPr/>
        <a:lstStyle/>
        <a:p>
          <a:endParaRPr lang="fr-FR"/>
        </a:p>
      </dgm:t>
    </dgm:pt>
    <dgm:pt modelId="{A0E7879F-4DE6-4A15-A9BC-3F7A211C8498}" type="sibTrans" cxnId="{A64A0C53-E0F6-4343-9420-824A85DADC35}">
      <dgm:prSet/>
      <dgm:spPr/>
      <dgm:t>
        <a:bodyPr/>
        <a:lstStyle/>
        <a:p>
          <a:endParaRPr lang="fr-FR"/>
        </a:p>
      </dgm:t>
    </dgm:pt>
    <dgm:pt modelId="{91F87E7E-2E1E-43E8-B913-C94363F6ABC9}">
      <dgm:prSet phldrT="[Texte]" custT="1"/>
      <dgm:spPr/>
      <dgm:t>
        <a:bodyPr/>
        <a:lstStyle/>
        <a:p>
          <a:pPr algn="l"/>
          <a:r>
            <a:rPr lang="fr-FR" sz="1700" dirty="0">
              <a:latin typeface="Poppins" panose="00000500000000000000" pitchFamily="2" charset="0"/>
              <a:cs typeface="Poppins" panose="00000500000000000000" pitchFamily="2" charset="0"/>
            </a:rPr>
            <a:t>Participation employeur de </a:t>
          </a:r>
          <a:r>
            <a:rPr lang="fr-FR" sz="1700" b="1" dirty="0">
              <a:latin typeface="Poppins" panose="00000500000000000000" pitchFamily="2" charset="0"/>
              <a:cs typeface="Poppins" panose="00000500000000000000" pitchFamily="2" charset="0"/>
            </a:rPr>
            <a:t>20%</a:t>
          </a:r>
          <a:r>
            <a:rPr lang="fr-FR" sz="1700" dirty="0">
              <a:latin typeface="Poppins" panose="00000500000000000000" pitchFamily="2" charset="0"/>
              <a:cs typeface="Poppins" panose="00000500000000000000" pitchFamily="2" charset="0"/>
            </a:rPr>
            <a:t> d’un montant de référence*</a:t>
          </a:r>
        </a:p>
      </dgm:t>
    </dgm:pt>
    <dgm:pt modelId="{A62345FC-78B6-46B2-8D47-9F902DAED741}" type="parTrans" cxnId="{577F9F2D-7527-42F0-8820-22EA9B2F631B}">
      <dgm:prSet/>
      <dgm:spPr/>
      <dgm:t>
        <a:bodyPr/>
        <a:lstStyle/>
        <a:p>
          <a:endParaRPr lang="fr-FR"/>
        </a:p>
      </dgm:t>
    </dgm:pt>
    <dgm:pt modelId="{BA829173-97CE-4CB9-B6C1-776BE5563F2D}" type="sibTrans" cxnId="{577F9F2D-7527-42F0-8820-22EA9B2F631B}">
      <dgm:prSet/>
      <dgm:spPr/>
      <dgm:t>
        <a:bodyPr/>
        <a:lstStyle/>
        <a:p>
          <a:endParaRPr lang="fr-FR"/>
        </a:p>
      </dgm:t>
    </dgm:pt>
    <dgm:pt modelId="{E45E19C7-41B0-4229-968A-652E0EE7E461}">
      <dgm:prSet phldrT="[Texte]" custT="1"/>
      <dgm:spPr/>
      <dgm:t>
        <a:bodyPr/>
        <a:lstStyle/>
        <a:p>
          <a:pPr algn="l"/>
          <a:r>
            <a:rPr lang="fr-FR" sz="1700" dirty="0">
              <a:latin typeface="Poppins" panose="00000500000000000000" pitchFamily="2" charset="0"/>
              <a:cs typeface="Poppins" panose="00000500000000000000" pitchFamily="2" charset="0"/>
            </a:rPr>
            <a:t>Participation employeur </a:t>
          </a:r>
          <a:r>
            <a:rPr lang="fr-FR" sz="1700" b="1" dirty="0">
              <a:latin typeface="Poppins" panose="00000500000000000000" pitchFamily="2" charset="0"/>
              <a:cs typeface="Poppins" panose="00000500000000000000" pitchFamily="2" charset="0"/>
            </a:rPr>
            <a:t>obligatoire</a:t>
          </a:r>
          <a:r>
            <a:rPr lang="fr-FR" sz="2000" dirty="0">
              <a:latin typeface="+mj-lt"/>
            </a:rPr>
            <a:t>	</a:t>
          </a:r>
        </a:p>
      </dgm:t>
    </dgm:pt>
    <dgm:pt modelId="{0164C13F-0B3D-43BF-B6C1-7CA86891C45A}" type="parTrans" cxnId="{245CD4C4-21FC-4E65-B19C-02F380992751}">
      <dgm:prSet/>
      <dgm:spPr/>
      <dgm:t>
        <a:bodyPr/>
        <a:lstStyle/>
        <a:p>
          <a:endParaRPr lang="fr-FR"/>
        </a:p>
      </dgm:t>
    </dgm:pt>
    <dgm:pt modelId="{EF84EF1D-5503-4C48-B585-D8FE6EE5051C}" type="sibTrans" cxnId="{245CD4C4-21FC-4E65-B19C-02F380992751}">
      <dgm:prSet/>
      <dgm:spPr/>
      <dgm:t>
        <a:bodyPr/>
        <a:lstStyle/>
        <a:p>
          <a:endParaRPr lang="fr-FR"/>
        </a:p>
      </dgm:t>
    </dgm:pt>
    <dgm:pt modelId="{09336B84-F3DD-4C4F-A664-5897B73185B0}">
      <dgm:prSet phldrT="[Texte]" custT="1"/>
      <dgm:spPr/>
      <dgm:t>
        <a:bodyPr/>
        <a:lstStyle/>
        <a:p>
          <a:r>
            <a:rPr lang="fr-FR" sz="1700" dirty="0">
              <a:latin typeface="Poppins" panose="00000500000000000000" pitchFamily="2" charset="0"/>
              <a:cs typeface="Poppins" panose="00000500000000000000" pitchFamily="2" charset="0"/>
            </a:rPr>
            <a:t>Participation employeur de </a:t>
          </a:r>
          <a:r>
            <a:rPr lang="fr-FR" sz="1700" b="1" dirty="0">
              <a:latin typeface="Poppins" panose="00000500000000000000" pitchFamily="2" charset="0"/>
              <a:cs typeface="Poppins" panose="00000500000000000000" pitchFamily="2" charset="0"/>
            </a:rPr>
            <a:t>50%</a:t>
          </a:r>
          <a:r>
            <a:rPr lang="fr-FR" sz="1700" dirty="0">
              <a:latin typeface="Poppins" panose="00000500000000000000" pitchFamily="2" charset="0"/>
              <a:cs typeface="Poppins" panose="00000500000000000000" pitchFamily="2" charset="0"/>
            </a:rPr>
            <a:t> d’un montant de référence**</a:t>
          </a:r>
        </a:p>
      </dgm:t>
    </dgm:pt>
    <dgm:pt modelId="{FCE9F35E-86DC-4084-9C98-95CF89066A99}" type="parTrans" cxnId="{BAC9D249-5BDA-46D8-8022-1F48D90A5014}">
      <dgm:prSet/>
      <dgm:spPr/>
      <dgm:t>
        <a:bodyPr/>
        <a:lstStyle/>
        <a:p>
          <a:endParaRPr lang="fr-FR"/>
        </a:p>
      </dgm:t>
    </dgm:pt>
    <dgm:pt modelId="{C4E51F4B-B340-48EB-BC9E-B13B8033F9AC}" type="sibTrans" cxnId="{BAC9D249-5BDA-46D8-8022-1F48D90A5014}">
      <dgm:prSet/>
      <dgm:spPr/>
      <dgm:t>
        <a:bodyPr/>
        <a:lstStyle/>
        <a:p>
          <a:endParaRPr lang="fr-FR"/>
        </a:p>
      </dgm:t>
    </dgm:pt>
    <dgm:pt modelId="{705625C5-7CD8-4F7F-A53A-E39BEC74763B}">
      <dgm:prSet phldrT="[Texte]" custT="1"/>
      <dgm:spPr/>
      <dgm:t>
        <a:bodyPr/>
        <a:lstStyle/>
        <a:p>
          <a:r>
            <a:rPr lang="fr-FR" sz="1700" dirty="0">
              <a:latin typeface="Poppins" panose="00000500000000000000" pitchFamily="2" charset="0"/>
              <a:cs typeface="Poppins" panose="00000500000000000000" pitchFamily="2" charset="0"/>
            </a:rPr>
            <a:t>Participation employeur </a:t>
          </a:r>
          <a:r>
            <a:rPr lang="fr-FR" sz="1700" b="1" dirty="0">
              <a:latin typeface="Poppins" panose="00000500000000000000" pitchFamily="2" charset="0"/>
              <a:cs typeface="Poppins" panose="00000500000000000000" pitchFamily="2" charset="0"/>
            </a:rPr>
            <a:t>obligatoire</a:t>
          </a:r>
        </a:p>
      </dgm:t>
    </dgm:pt>
    <dgm:pt modelId="{6A1838CA-5A6C-4017-8FD9-C5D0EF0F4D84}" type="parTrans" cxnId="{62C8DF1B-7422-4D67-9362-5F15DFBB644F}">
      <dgm:prSet/>
      <dgm:spPr/>
      <dgm:t>
        <a:bodyPr/>
        <a:lstStyle/>
        <a:p>
          <a:endParaRPr lang="fr-FR"/>
        </a:p>
      </dgm:t>
    </dgm:pt>
    <dgm:pt modelId="{CF00DCE4-49A8-4225-85B5-FA0351042B55}" type="sibTrans" cxnId="{62C8DF1B-7422-4D67-9362-5F15DFBB644F}">
      <dgm:prSet/>
      <dgm:spPr/>
      <dgm:t>
        <a:bodyPr/>
        <a:lstStyle/>
        <a:p>
          <a:endParaRPr lang="fr-FR"/>
        </a:p>
      </dgm:t>
    </dgm:pt>
    <dgm:pt modelId="{233EC444-1D4A-4530-9CB6-B63035ADADD6}" type="pres">
      <dgm:prSet presAssocID="{7A8B0AF2-0C08-47D2-9BBA-4B1BAC0E0F05}" presName="Name0" presStyleCnt="0">
        <dgm:presLayoutVars>
          <dgm:dir/>
          <dgm:animLvl val="lvl"/>
          <dgm:resizeHandles val="exact"/>
        </dgm:presLayoutVars>
      </dgm:prSet>
      <dgm:spPr/>
    </dgm:pt>
    <dgm:pt modelId="{A75F5B16-5609-4EE6-974A-2BBCCBB2DF20}" type="pres">
      <dgm:prSet presAssocID="{045BE02B-4A1C-4527-BAD4-6E3F4EBF73B2}" presName="composite" presStyleCnt="0"/>
      <dgm:spPr/>
    </dgm:pt>
    <dgm:pt modelId="{EE126A29-9DC9-485D-8802-C0B48BC8B6A0}" type="pres">
      <dgm:prSet presAssocID="{045BE02B-4A1C-4527-BAD4-6E3F4EBF73B2}" presName="parTx" presStyleLbl="alignNode1" presStyleIdx="0" presStyleCnt="2">
        <dgm:presLayoutVars>
          <dgm:chMax val="0"/>
          <dgm:chPref val="0"/>
          <dgm:bulletEnabled val="1"/>
        </dgm:presLayoutVars>
      </dgm:prSet>
      <dgm:spPr/>
    </dgm:pt>
    <dgm:pt modelId="{0FAB4E6A-9F93-453E-BAAC-D262957DBD91}" type="pres">
      <dgm:prSet presAssocID="{045BE02B-4A1C-4527-BAD4-6E3F4EBF73B2}" presName="desTx" presStyleLbl="alignAccFollowNode1" presStyleIdx="0" presStyleCnt="2" custScaleY="103958">
        <dgm:presLayoutVars>
          <dgm:bulletEnabled val="1"/>
        </dgm:presLayoutVars>
      </dgm:prSet>
      <dgm:spPr/>
    </dgm:pt>
    <dgm:pt modelId="{4943CA2C-6585-4E27-91FC-7C3D6F793E8F}" type="pres">
      <dgm:prSet presAssocID="{57C25DC3-1C47-4A6A-895C-F8D67A26F63F}" presName="space" presStyleCnt="0"/>
      <dgm:spPr/>
    </dgm:pt>
    <dgm:pt modelId="{D665A393-C61A-454F-87EC-D414EFE35A01}" type="pres">
      <dgm:prSet presAssocID="{D403EB1D-0F20-4747-A4DD-9ADA16DC9599}" presName="composite" presStyleCnt="0"/>
      <dgm:spPr/>
    </dgm:pt>
    <dgm:pt modelId="{4772389F-E508-4F3F-9642-D3A1FA268F3A}" type="pres">
      <dgm:prSet presAssocID="{D403EB1D-0F20-4747-A4DD-9ADA16DC9599}" presName="parTx" presStyleLbl="alignNode1" presStyleIdx="1" presStyleCnt="2">
        <dgm:presLayoutVars>
          <dgm:chMax val="0"/>
          <dgm:chPref val="0"/>
          <dgm:bulletEnabled val="1"/>
        </dgm:presLayoutVars>
      </dgm:prSet>
      <dgm:spPr/>
    </dgm:pt>
    <dgm:pt modelId="{60825EF5-B231-46F6-9CB3-AF199E25B15D}" type="pres">
      <dgm:prSet presAssocID="{D403EB1D-0F20-4747-A4DD-9ADA16DC9599}" presName="desTx" presStyleLbl="alignAccFollowNode1" presStyleIdx="1" presStyleCnt="2" custScaleY="103958">
        <dgm:presLayoutVars>
          <dgm:bulletEnabled val="1"/>
        </dgm:presLayoutVars>
      </dgm:prSet>
      <dgm:spPr/>
    </dgm:pt>
  </dgm:ptLst>
  <dgm:cxnLst>
    <dgm:cxn modelId="{EE721017-5790-4DFE-B912-C0D9486A99C5}" srcId="{7A8B0AF2-0C08-47D2-9BBA-4B1BAC0E0F05}" destId="{D403EB1D-0F20-4747-A4DD-9ADA16DC9599}" srcOrd="1" destOrd="0" parTransId="{4F5F210D-B3AC-4A27-8F58-2C2CA535EE91}" sibTransId="{6AC3F92F-D305-424D-A481-6C692184E502}"/>
    <dgm:cxn modelId="{62C8DF1B-7422-4D67-9362-5F15DFBB644F}" srcId="{D403EB1D-0F20-4747-A4DD-9ADA16DC9599}" destId="{705625C5-7CD8-4F7F-A53A-E39BEC74763B}" srcOrd="3" destOrd="0" parTransId="{6A1838CA-5A6C-4017-8FD9-C5D0EF0F4D84}" sibTransId="{CF00DCE4-49A8-4225-85B5-FA0351042B55}"/>
    <dgm:cxn modelId="{7DCF691D-3559-4404-8CDD-B63BB118468E}" type="presOf" srcId="{128EA2A3-CEC2-44F3-B2A3-3F97657368D2}" destId="{0FAB4E6A-9F93-453E-BAAC-D262957DBD91}" srcOrd="0" destOrd="0" presId="urn:microsoft.com/office/officeart/2005/8/layout/hList1"/>
    <dgm:cxn modelId="{577F9F2D-7527-42F0-8820-22EA9B2F631B}" srcId="{045BE02B-4A1C-4527-BAD4-6E3F4EBF73B2}" destId="{91F87E7E-2E1E-43E8-B913-C94363F6ABC9}" srcOrd="2" destOrd="0" parTransId="{A62345FC-78B6-46B2-8D47-9F902DAED741}" sibTransId="{BA829173-97CE-4CB9-B6C1-776BE5563F2D}"/>
    <dgm:cxn modelId="{E59FF745-23B9-42DB-9A3B-A37A2CFCDB53}" srcId="{045BE02B-4A1C-4527-BAD4-6E3F4EBF73B2}" destId="{DB7B1B25-6000-4574-8A07-334CD48F4E03}" srcOrd="1" destOrd="0" parTransId="{9E0C6AE1-B6DE-4D91-9EC5-BD8BAB02BDD7}" sibTransId="{3C49105B-45F8-4BE5-A48C-CB32C11B5AA9}"/>
    <dgm:cxn modelId="{0A907047-B544-45A8-805D-0CCE8CAA5825}" type="presOf" srcId="{705625C5-7CD8-4F7F-A53A-E39BEC74763B}" destId="{60825EF5-B231-46F6-9CB3-AF199E25B15D}" srcOrd="0" destOrd="3" presId="urn:microsoft.com/office/officeart/2005/8/layout/hList1"/>
    <dgm:cxn modelId="{BAC9D249-5BDA-46D8-8022-1F48D90A5014}" srcId="{D403EB1D-0F20-4747-A4DD-9ADA16DC9599}" destId="{09336B84-F3DD-4C4F-A664-5897B73185B0}" srcOrd="2" destOrd="0" parTransId="{FCE9F35E-86DC-4084-9C98-95CF89066A99}" sibTransId="{C4E51F4B-B340-48EB-BC9E-B13B8033F9AC}"/>
    <dgm:cxn modelId="{B7C3B46F-70BD-4520-9E44-A1FDF09C465E}" type="presOf" srcId="{D403EB1D-0F20-4747-A4DD-9ADA16DC9599}" destId="{4772389F-E508-4F3F-9642-D3A1FA268F3A}" srcOrd="0" destOrd="0" presId="urn:microsoft.com/office/officeart/2005/8/layout/hList1"/>
    <dgm:cxn modelId="{A64A0C53-E0F6-4343-9420-824A85DADC35}" srcId="{D403EB1D-0F20-4747-A4DD-9ADA16DC9599}" destId="{1D7F84D4-166B-424E-829B-76E1302598C4}" srcOrd="1" destOrd="0" parTransId="{799208DE-0523-4B2C-B152-E2C3D23E5DB4}" sibTransId="{A0E7879F-4DE6-4A15-A9BC-3F7A211C8498}"/>
    <dgm:cxn modelId="{F2B62E77-B2E6-47A0-981D-249DB4907EF7}" srcId="{D403EB1D-0F20-4747-A4DD-9ADA16DC9599}" destId="{2F7DDCCC-4156-44FF-A80E-2BE6C907E671}" srcOrd="0" destOrd="0" parTransId="{25A0B7E8-666E-499A-9285-F7103ADA0777}" sibTransId="{4C5B44AA-0196-4272-BEFF-51E43A66ECFF}"/>
    <dgm:cxn modelId="{1C2E338C-7D7E-4A19-879E-23BE78DCCDDC}" type="presOf" srcId="{045BE02B-4A1C-4527-BAD4-6E3F4EBF73B2}" destId="{EE126A29-9DC9-485D-8802-C0B48BC8B6A0}" srcOrd="0" destOrd="0" presId="urn:microsoft.com/office/officeart/2005/8/layout/hList1"/>
    <dgm:cxn modelId="{ED755FAD-9A05-4C36-B096-AB0C5B26F7DC}" type="presOf" srcId="{1D7F84D4-166B-424E-829B-76E1302598C4}" destId="{60825EF5-B231-46F6-9CB3-AF199E25B15D}" srcOrd="0" destOrd="1" presId="urn:microsoft.com/office/officeart/2005/8/layout/hList1"/>
    <dgm:cxn modelId="{EFF8E8BE-5E41-41EC-A194-01678641B8F9}" type="presOf" srcId="{DB7B1B25-6000-4574-8A07-334CD48F4E03}" destId="{0FAB4E6A-9F93-453E-BAAC-D262957DBD91}" srcOrd="0" destOrd="1" presId="urn:microsoft.com/office/officeart/2005/8/layout/hList1"/>
    <dgm:cxn modelId="{245CD4C4-21FC-4E65-B19C-02F380992751}" srcId="{045BE02B-4A1C-4527-BAD4-6E3F4EBF73B2}" destId="{E45E19C7-41B0-4229-968A-652E0EE7E461}" srcOrd="3" destOrd="0" parTransId="{0164C13F-0B3D-43BF-B6C1-7CA86891C45A}" sibTransId="{EF84EF1D-5503-4C48-B585-D8FE6EE5051C}"/>
    <dgm:cxn modelId="{D628F8CB-33B3-4A71-9152-973BA4B68B4C}" type="presOf" srcId="{09336B84-F3DD-4C4F-A664-5897B73185B0}" destId="{60825EF5-B231-46F6-9CB3-AF199E25B15D}" srcOrd="0" destOrd="2" presId="urn:microsoft.com/office/officeart/2005/8/layout/hList1"/>
    <dgm:cxn modelId="{8B55A0D2-DF18-4440-8576-A03998F57C56}" type="presOf" srcId="{91F87E7E-2E1E-43E8-B913-C94363F6ABC9}" destId="{0FAB4E6A-9F93-453E-BAAC-D262957DBD91}" srcOrd="0" destOrd="2" presId="urn:microsoft.com/office/officeart/2005/8/layout/hList1"/>
    <dgm:cxn modelId="{68A5D6D2-A511-40DC-9BB7-D8E91EAFF6B0}" srcId="{045BE02B-4A1C-4527-BAD4-6E3F4EBF73B2}" destId="{128EA2A3-CEC2-44F3-B2A3-3F97657368D2}" srcOrd="0" destOrd="0" parTransId="{C57FCEF1-D549-44A4-A2FA-71D79B131084}" sibTransId="{A58FDE1F-72C3-444E-8464-10D68B6D9358}"/>
    <dgm:cxn modelId="{CF1E0CD6-67CE-4F04-A78D-819CE5CEF163}" type="presOf" srcId="{2F7DDCCC-4156-44FF-A80E-2BE6C907E671}" destId="{60825EF5-B231-46F6-9CB3-AF199E25B15D}" srcOrd="0" destOrd="0" presId="urn:microsoft.com/office/officeart/2005/8/layout/hList1"/>
    <dgm:cxn modelId="{0E169DF2-2AC8-4244-9539-2A9E5089903A}" srcId="{7A8B0AF2-0C08-47D2-9BBA-4B1BAC0E0F05}" destId="{045BE02B-4A1C-4527-BAD4-6E3F4EBF73B2}" srcOrd="0" destOrd="0" parTransId="{3BC88E0F-2E6B-4191-A128-3867D586F551}" sibTransId="{57C25DC3-1C47-4A6A-895C-F8D67A26F63F}"/>
    <dgm:cxn modelId="{728999F5-492C-4A3D-889A-F0610A52E2AE}" type="presOf" srcId="{E45E19C7-41B0-4229-968A-652E0EE7E461}" destId="{0FAB4E6A-9F93-453E-BAAC-D262957DBD91}" srcOrd="0" destOrd="3" presId="urn:microsoft.com/office/officeart/2005/8/layout/hList1"/>
    <dgm:cxn modelId="{A125A4FE-F9E3-4868-BD24-855BA8483622}" type="presOf" srcId="{7A8B0AF2-0C08-47D2-9BBA-4B1BAC0E0F05}" destId="{233EC444-1D4A-4530-9CB6-B63035ADADD6}" srcOrd="0" destOrd="0" presId="urn:microsoft.com/office/officeart/2005/8/layout/hList1"/>
    <dgm:cxn modelId="{D52DECC4-ACD3-4976-B090-729AD09DF773}" type="presParOf" srcId="{233EC444-1D4A-4530-9CB6-B63035ADADD6}" destId="{A75F5B16-5609-4EE6-974A-2BBCCBB2DF20}" srcOrd="0" destOrd="0" presId="urn:microsoft.com/office/officeart/2005/8/layout/hList1"/>
    <dgm:cxn modelId="{C2E6F3C3-8464-4B81-A078-522279CEC7FB}" type="presParOf" srcId="{A75F5B16-5609-4EE6-974A-2BBCCBB2DF20}" destId="{EE126A29-9DC9-485D-8802-C0B48BC8B6A0}" srcOrd="0" destOrd="0" presId="urn:microsoft.com/office/officeart/2005/8/layout/hList1"/>
    <dgm:cxn modelId="{2779021B-02AE-47DA-8371-52FCAE9B3D90}" type="presParOf" srcId="{A75F5B16-5609-4EE6-974A-2BBCCBB2DF20}" destId="{0FAB4E6A-9F93-453E-BAAC-D262957DBD91}" srcOrd="1" destOrd="0" presId="urn:microsoft.com/office/officeart/2005/8/layout/hList1"/>
    <dgm:cxn modelId="{99821258-58DD-471D-942D-6E5DA1DE9246}" type="presParOf" srcId="{233EC444-1D4A-4530-9CB6-B63035ADADD6}" destId="{4943CA2C-6585-4E27-91FC-7C3D6F793E8F}" srcOrd="1" destOrd="0" presId="urn:microsoft.com/office/officeart/2005/8/layout/hList1"/>
    <dgm:cxn modelId="{F40AA7BD-48FD-42AC-BB7C-7F5C57EE2E14}" type="presParOf" srcId="{233EC444-1D4A-4530-9CB6-B63035ADADD6}" destId="{D665A393-C61A-454F-87EC-D414EFE35A01}" srcOrd="2" destOrd="0" presId="urn:microsoft.com/office/officeart/2005/8/layout/hList1"/>
    <dgm:cxn modelId="{F6529E42-5E67-41D2-BDAF-7E5EBF0BE918}" type="presParOf" srcId="{D665A393-C61A-454F-87EC-D414EFE35A01}" destId="{4772389F-E508-4F3F-9642-D3A1FA268F3A}" srcOrd="0" destOrd="0" presId="urn:microsoft.com/office/officeart/2005/8/layout/hList1"/>
    <dgm:cxn modelId="{FE244C1E-B4BC-426C-8889-30556C6F7F26}" type="presParOf" srcId="{D665A393-C61A-454F-87EC-D414EFE35A01}" destId="{60825EF5-B231-46F6-9CB3-AF199E25B1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26A29-9DC9-485D-8802-C0B48BC8B6A0}">
      <dsp:nvSpPr>
        <dsp:cNvPr id="0" name=""/>
        <dsp:cNvSpPr/>
      </dsp:nvSpPr>
      <dsp:spPr>
        <a:xfrm>
          <a:off x="40" y="20990"/>
          <a:ext cx="3845569" cy="10656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Futura Md BT" panose="020B0802020204020204" pitchFamily="34" charset="0"/>
            </a:rPr>
            <a:t>Prévoyance</a:t>
          </a:r>
        </a:p>
      </dsp:txBody>
      <dsp:txXfrm>
        <a:off x="40" y="20990"/>
        <a:ext cx="3845569" cy="1065600"/>
      </dsp:txXfrm>
    </dsp:sp>
    <dsp:sp modelId="{0FAB4E6A-9F93-453E-BAAC-D262957DBD91}">
      <dsp:nvSpPr>
        <dsp:cNvPr id="0" name=""/>
        <dsp:cNvSpPr/>
      </dsp:nvSpPr>
      <dsp:spPr>
        <a:xfrm>
          <a:off x="40" y="1034865"/>
          <a:ext cx="3845569" cy="27171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1</a:t>
          </a:r>
          <a:r>
            <a:rPr lang="fr-FR" sz="1700" kern="1200" baseline="30000" dirty="0">
              <a:latin typeface="Poppins" panose="00000500000000000000" pitchFamily="2" charset="0"/>
              <a:cs typeface="Poppins" panose="00000500000000000000" pitchFamily="2" charset="0"/>
            </a:rPr>
            <a:t>er</a:t>
          </a:r>
          <a:r>
            <a:rPr lang="fr-FR" sz="1700" kern="1200" dirty="0">
              <a:latin typeface="Poppins" panose="00000500000000000000" pitchFamily="2" charset="0"/>
              <a:cs typeface="Poppins" panose="00000500000000000000" pitchFamily="2" charset="0"/>
            </a:rPr>
            <a:t> janvier </a:t>
          </a:r>
          <a:r>
            <a:rPr lang="fr-FR" sz="1700" b="1" kern="1200" dirty="0">
              <a:latin typeface="Poppins" panose="00000500000000000000" pitchFamily="2" charset="0"/>
              <a:cs typeface="Poppins" panose="00000500000000000000" pitchFamily="2" charset="0"/>
            </a:rPr>
            <a:t>2025</a:t>
          </a:r>
        </a:p>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Socle de </a:t>
          </a:r>
          <a:r>
            <a:rPr lang="fr-FR" sz="1700" b="1" kern="1200" dirty="0">
              <a:latin typeface="Poppins" panose="00000500000000000000" pitchFamily="2" charset="0"/>
              <a:cs typeface="Poppins" panose="00000500000000000000" pitchFamily="2" charset="0"/>
            </a:rPr>
            <a:t>garanties minimum </a:t>
          </a:r>
          <a:r>
            <a:rPr lang="fr-FR" sz="1700" kern="1200" dirty="0">
              <a:latin typeface="Poppins" panose="00000500000000000000" pitchFamily="2" charset="0"/>
              <a:cs typeface="Poppins" panose="00000500000000000000" pitchFamily="2" charset="0"/>
            </a:rPr>
            <a:t>obligatoire</a:t>
          </a:r>
        </a:p>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Participation employeur de </a:t>
          </a:r>
          <a:r>
            <a:rPr lang="fr-FR" sz="1700" b="1" kern="1200" dirty="0">
              <a:latin typeface="Poppins" panose="00000500000000000000" pitchFamily="2" charset="0"/>
              <a:cs typeface="Poppins" panose="00000500000000000000" pitchFamily="2" charset="0"/>
            </a:rPr>
            <a:t>20%</a:t>
          </a:r>
          <a:r>
            <a:rPr lang="fr-FR" sz="1700" kern="1200" dirty="0">
              <a:latin typeface="Poppins" panose="00000500000000000000" pitchFamily="2" charset="0"/>
              <a:cs typeface="Poppins" panose="00000500000000000000" pitchFamily="2" charset="0"/>
            </a:rPr>
            <a:t> d’un montant de référence*</a:t>
          </a:r>
        </a:p>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Participation employeur </a:t>
          </a:r>
          <a:r>
            <a:rPr lang="fr-FR" sz="1700" b="1" kern="1200" dirty="0">
              <a:latin typeface="Poppins" panose="00000500000000000000" pitchFamily="2" charset="0"/>
              <a:cs typeface="Poppins" panose="00000500000000000000" pitchFamily="2" charset="0"/>
            </a:rPr>
            <a:t>obligatoire</a:t>
          </a:r>
          <a:r>
            <a:rPr lang="fr-FR" sz="2000" kern="1200" dirty="0">
              <a:latin typeface="+mj-lt"/>
            </a:rPr>
            <a:t>	</a:t>
          </a:r>
        </a:p>
      </dsp:txBody>
      <dsp:txXfrm>
        <a:off x="40" y="1034865"/>
        <a:ext cx="3845569" cy="2717159"/>
      </dsp:txXfrm>
    </dsp:sp>
    <dsp:sp modelId="{4772389F-E508-4F3F-9642-D3A1FA268F3A}">
      <dsp:nvSpPr>
        <dsp:cNvPr id="0" name=""/>
        <dsp:cNvSpPr/>
      </dsp:nvSpPr>
      <dsp:spPr>
        <a:xfrm>
          <a:off x="4383989" y="20990"/>
          <a:ext cx="3845569" cy="10656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Futura Md BT" panose="020B0802020204020204" pitchFamily="34" charset="0"/>
            </a:rPr>
            <a:t>Mutuelle</a:t>
          </a:r>
        </a:p>
      </dsp:txBody>
      <dsp:txXfrm>
        <a:off x="4383989" y="20990"/>
        <a:ext cx="3845569" cy="1065600"/>
      </dsp:txXfrm>
    </dsp:sp>
    <dsp:sp modelId="{60825EF5-B231-46F6-9CB3-AF199E25B15D}">
      <dsp:nvSpPr>
        <dsp:cNvPr id="0" name=""/>
        <dsp:cNvSpPr/>
      </dsp:nvSpPr>
      <dsp:spPr>
        <a:xfrm>
          <a:off x="4383989" y="1034865"/>
          <a:ext cx="3845569" cy="27171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1</a:t>
          </a:r>
          <a:r>
            <a:rPr lang="fr-FR" sz="1700" kern="1200" baseline="30000" dirty="0">
              <a:latin typeface="Poppins" panose="00000500000000000000" pitchFamily="2" charset="0"/>
              <a:cs typeface="Poppins" panose="00000500000000000000" pitchFamily="2" charset="0"/>
            </a:rPr>
            <a:t>er</a:t>
          </a:r>
          <a:r>
            <a:rPr lang="fr-FR" sz="1700" kern="1200" dirty="0">
              <a:latin typeface="Poppins" panose="00000500000000000000" pitchFamily="2" charset="0"/>
              <a:cs typeface="Poppins" panose="00000500000000000000" pitchFamily="2" charset="0"/>
            </a:rPr>
            <a:t> janvier </a:t>
          </a:r>
          <a:r>
            <a:rPr lang="fr-FR" sz="1700" b="1" kern="1200" dirty="0">
              <a:latin typeface="Poppins" panose="00000500000000000000" pitchFamily="2" charset="0"/>
              <a:cs typeface="Poppins" panose="00000500000000000000" pitchFamily="2" charset="0"/>
            </a:rPr>
            <a:t>2026</a:t>
          </a:r>
        </a:p>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Socle de </a:t>
          </a:r>
          <a:r>
            <a:rPr lang="fr-FR" sz="1700" b="1" kern="1200" dirty="0">
              <a:latin typeface="Poppins" panose="00000500000000000000" pitchFamily="2" charset="0"/>
              <a:cs typeface="Poppins" panose="00000500000000000000" pitchFamily="2" charset="0"/>
            </a:rPr>
            <a:t>garanties minimum </a:t>
          </a:r>
          <a:r>
            <a:rPr lang="fr-FR" sz="1700" kern="1200" dirty="0">
              <a:latin typeface="Poppins" panose="00000500000000000000" pitchFamily="2" charset="0"/>
              <a:cs typeface="Poppins" panose="00000500000000000000" pitchFamily="2" charset="0"/>
            </a:rPr>
            <a:t>obligatoire</a:t>
          </a:r>
        </a:p>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Participation employeur de </a:t>
          </a:r>
          <a:r>
            <a:rPr lang="fr-FR" sz="1700" b="1" kern="1200" dirty="0">
              <a:latin typeface="Poppins" panose="00000500000000000000" pitchFamily="2" charset="0"/>
              <a:cs typeface="Poppins" panose="00000500000000000000" pitchFamily="2" charset="0"/>
            </a:rPr>
            <a:t>50%</a:t>
          </a:r>
          <a:r>
            <a:rPr lang="fr-FR" sz="1700" kern="1200" dirty="0">
              <a:latin typeface="Poppins" panose="00000500000000000000" pitchFamily="2" charset="0"/>
              <a:cs typeface="Poppins" panose="00000500000000000000" pitchFamily="2" charset="0"/>
            </a:rPr>
            <a:t> d’un montant de référence**</a:t>
          </a:r>
        </a:p>
        <a:p>
          <a:pPr marL="171450" lvl="1" indent="-171450" algn="l" defTabSz="755650">
            <a:lnSpc>
              <a:spcPct val="90000"/>
            </a:lnSpc>
            <a:spcBef>
              <a:spcPct val="0"/>
            </a:spcBef>
            <a:spcAft>
              <a:spcPct val="15000"/>
            </a:spcAft>
            <a:buChar char="•"/>
          </a:pPr>
          <a:r>
            <a:rPr lang="fr-FR" sz="1700" kern="1200" dirty="0">
              <a:latin typeface="Poppins" panose="00000500000000000000" pitchFamily="2" charset="0"/>
              <a:cs typeface="Poppins" panose="00000500000000000000" pitchFamily="2" charset="0"/>
            </a:rPr>
            <a:t>Participation employeur </a:t>
          </a:r>
          <a:r>
            <a:rPr lang="fr-FR" sz="1700" b="1" kern="1200" dirty="0">
              <a:latin typeface="Poppins" panose="00000500000000000000" pitchFamily="2" charset="0"/>
              <a:cs typeface="Poppins" panose="00000500000000000000" pitchFamily="2" charset="0"/>
            </a:rPr>
            <a:t>obligatoire</a:t>
          </a:r>
        </a:p>
      </dsp:txBody>
      <dsp:txXfrm>
        <a:off x="4383989" y="1034865"/>
        <a:ext cx="3845569" cy="27171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5358E73-EB1A-4657-88CC-1FBB7AC07146}" type="datetimeFigureOut">
              <a:rPr lang="fr-FR" smtClean="0"/>
              <a:t>23/02/2022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11AEB83-2D97-4DFC-8A82-2462A6DA05AC}" type="slidenum">
              <a:rPr lang="fr-FR" smtClean="0"/>
              <a:t>‹N°›</a:t>
            </a:fld>
            <a:endParaRPr lang="fr-FR"/>
          </a:p>
        </p:txBody>
      </p:sp>
    </p:spTree>
    <p:extLst>
      <p:ext uri="{BB962C8B-B14F-4D97-AF65-F5344CB8AC3E}">
        <p14:creationId xmlns:p14="http://schemas.microsoft.com/office/powerpoint/2010/main" val="375254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9AA14-FABD-441A-A9C6-2B1320563E64}"/>
              </a:ext>
            </a:extLst>
          </p:cNvPr>
          <p:cNvSpPr>
            <a:spLocks noGrp="1"/>
          </p:cNvSpPr>
          <p:nvPr>
            <p:ph type="ctrTitle" hasCustomPrompt="1"/>
          </p:nvPr>
        </p:nvSpPr>
        <p:spPr>
          <a:xfrm>
            <a:off x="1524000" y="1122363"/>
            <a:ext cx="9144000" cy="2387600"/>
          </a:xfrm>
          <a:solidFill>
            <a:srgbClr val="3998A5"/>
          </a:solidFill>
        </p:spPr>
        <p:txBody>
          <a:bodyPr anchor="b">
            <a:normAutofit/>
          </a:bodyPr>
          <a:lstStyle>
            <a:lvl1pPr algn="ctr">
              <a:defRPr sz="4000">
                <a:solidFill>
                  <a:schemeClr val="bg1"/>
                </a:solidFill>
                <a:latin typeface="Poppins" panose="00000500000000000000" pitchFamily="2" charset="0"/>
                <a:cs typeface="Poppins" panose="00000500000000000000" pitchFamily="2" charset="0"/>
              </a:defRPr>
            </a:lvl1pPr>
          </a:lstStyle>
          <a:p>
            <a:r>
              <a:rPr lang="fr-FR" dirty="0"/>
              <a:t>Modifiez le style du titre</a:t>
            </a:r>
            <a:br>
              <a:rPr lang="fr-FR" dirty="0"/>
            </a:br>
            <a:endParaRPr lang="fr-FR" dirty="0"/>
          </a:p>
        </p:txBody>
      </p:sp>
      <p:sp>
        <p:nvSpPr>
          <p:cNvPr id="3" name="Sous-titre 2">
            <a:extLst>
              <a:ext uri="{FF2B5EF4-FFF2-40B4-BE49-F238E27FC236}">
                <a16:creationId xmlns:a16="http://schemas.microsoft.com/office/drawing/2014/main" id="{21324961-5A89-4382-8523-E10E572BDB2D}"/>
              </a:ext>
            </a:extLst>
          </p:cNvPr>
          <p:cNvSpPr>
            <a:spLocks noGrp="1"/>
          </p:cNvSpPr>
          <p:nvPr>
            <p:ph type="subTitle" idx="1"/>
          </p:nvPr>
        </p:nvSpPr>
        <p:spPr>
          <a:xfrm>
            <a:off x="1524000" y="3602038"/>
            <a:ext cx="9144000" cy="1655762"/>
          </a:xfrm>
          <a:solidFill>
            <a:srgbClr val="3998A5"/>
          </a:solidFill>
        </p:spPr>
        <p:txBody>
          <a:bodyPr/>
          <a:lstStyle>
            <a:lvl1pPr marL="0" indent="0" algn="ctr">
              <a:buNone/>
              <a:defRPr sz="2400">
                <a:solidFill>
                  <a:schemeClr val="bg1"/>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3BFB9410-1D36-4675-8220-F781F3E108E4}"/>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EA2BA70D-E339-4A7B-B4E5-1B0BF69FAFB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87DA504-392A-4903-82D0-407F91490265}"/>
              </a:ext>
            </a:extLst>
          </p:cNvPr>
          <p:cNvSpPr>
            <a:spLocks noGrp="1"/>
          </p:cNvSpPr>
          <p:nvPr>
            <p:ph type="sldNum" sz="quarter" idx="12"/>
          </p:nvPr>
        </p:nvSpPr>
        <p:spPr/>
        <p:txBody>
          <a:bodyPr/>
          <a:lstStyle/>
          <a:p>
            <a:fld id="{13759657-79AF-4571-9A4D-0D4F88B9130C}" type="slidenum">
              <a:rPr lang="fr-FR" smtClean="0"/>
              <a:t>‹N°›</a:t>
            </a:fld>
            <a:endParaRPr lang="fr-FR" dirty="0"/>
          </a:p>
        </p:txBody>
      </p:sp>
      <p:pic>
        <p:nvPicPr>
          <p:cNvPr id="8" name="Image 7">
            <a:extLst>
              <a:ext uri="{FF2B5EF4-FFF2-40B4-BE49-F238E27FC236}">
                <a16:creationId xmlns:a16="http://schemas.microsoft.com/office/drawing/2014/main" id="{F99D21DE-1362-45F9-B2A6-87FA7DA2E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5629" y="5570498"/>
            <a:ext cx="1575371" cy="1065917"/>
          </a:xfrm>
          <a:prstGeom prst="rect">
            <a:avLst/>
          </a:prstGeom>
        </p:spPr>
      </p:pic>
    </p:spTree>
    <p:extLst>
      <p:ext uri="{BB962C8B-B14F-4D97-AF65-F5344CB8AC3E}">
        <p14:creationId xmlns:p14="http://schemas.microsoft.com/office/powerpoint/2010/main" val="311902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15372-F052-4F50-84A6-C7EDAEAF31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3F782AA-4216-4BBB-9729-3C98681D37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A059F9-4A81-41EF-81BF-97ACDCB0798C}"/>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1DCCB7CD-B62D-4E3A-A664-C1B39C905B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5B961C-5D1F-4565-95A1-F51BDDF168B8}"/>
              </a:ext>
            </a:extLst>
          </p:cNvPr>
          <p:cNvSpPr>
            <a:spLocks noGrp="1"/>
          </p:cNvSpPr>
          <p:nvPr>
            <p:ph type="sldNum" sz="quarter" idx="12"/>
          </p:nvPr>
        </p:nvSpPr>
        <p:spPr/>
        <p:txBody>
          <a:bodyPr/>
          <a:lstStyle/>
          <a:p>
            <a:fld id="{13759657-79AF-4571-9A4D-0D4F88B9130C}" type="slidenum">
              <a:rPr lang="fr-FR" smtClean="0"/>
              <a:t>‹N°›</a:t>
            </a:fld>
            <a:endParaRPr lang="fr-FR"/>
          </a:p>
        </p:txBody>
      </p:sp>
    </p:spTree>
    <p:extLst>
      <p:ext uri="{BB962C8B-B14F-4D97-AF65-F5344CB8AC3E}">
        <p14:creationId xmlns:p14="http://schemas.microsoft.com/office/powerpoint/2010/main" val="311874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87263E-1AE4-4B18-A633-B20658F4523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01DE0D3-475C-46B0-A696-857581CDF0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064EE4-9426-454B-BE2D-D88D3BA3E6EB}"/>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9065C787-0C5C-4094-A939-60F7A473F4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FBAECC-C9B0-4337-9532-081487DBB5D7}"/>
              </a:ext>
            </a:extLst>
          </p:cNvPr>
          <p:cNvSpPr>
            <a:spLocks noGrp="1"/>
          </p:cNvSpPr>
          <p:nvPr>
            <p:ph type="sldNum" sz="quarter" idx="12"/>
          </p:nvPr>
        </p:nvSpPr>
        <p:spPr/>
        <p:txBody>
          <a:bodyPr/>
          <a:lstStyle/>
          <a:p>
            <a:fld id="{13759657-79AF-4571-9A4D-0D4F88B9130C}" type="slidenum">
              <a:rPr lang="fr-FR" smtClean="0"/>
              <a:t>‹N°›</a:t>
            </a:fld>
            <a:endParaRPr lang="fr-FR"/>
          </a:p>
        </p:txBody>
      </p:sp>
    </p:spTree>
    <p:extLst>
      <p:ext uri="{BB962C8B-B14F-4D97-AF65-F5344CB8AC3E}">
        <p14:creationId xmlns:p14="http://schemas.microsoft.com/office/powerpoint/2010/main" val="272335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E75C9-63EE-4568-8C83-6985DEF2F5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F87F545-42F9-4E79-97DE-90326117C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D73074-1CF3-4E28-8C42-80BFD383D71B}"/>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D59E0410-A8CE-412A-894A-20CA4452C9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20EABE-ABDF-46F5-840F-62EC9C867B7C}"/>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128630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41CDE-F6E6-4CF3-A4D7-27BD188212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887E5CE-321C-4F76-965D-D11D1BEB3D3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69B20A-69F8-497D-9939-EEF98C83BF47}"/>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FCBC2053-627E-4FA3-AD4A-DCE84EB2F2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2E9C74-54F4-47F8-8146-EC65FAD0627E}"/>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179991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0CC54-F226-4717-BA03-717F560010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63148A3-CFF4-4A94-AC93-7E8BD35D6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5616672-C0BA-40B0-9EFB-35ED6F754905}"/>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4016F636-1539-4812-9D70-2CCA38E1B2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8558EC-A10B-41CB-B493-500BDC3D6A7F}"/>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367574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625E3-122D-4C15-BC7D-BB4E427865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D1899-1F4C-4E0B-A699-05817689CF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FEAC85-2708-4D16-9FB6-ED1E464C336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1F9631F-3381-4D2A-B503-30A3C82A9228}"/>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6" name="Espace réservé du pied de page 5">
            <a:extLst>
              <a:ext uri="{FF2B5EF4-FFF2-40B4-BE49-F238E27FC236}">
                <a16:creationId xmlns:a16="http://schemas.microsoft.com/office/drawing/2014/main" id="{2FAF8730-FD64-49E3-90D0-E50F8D2993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05EA35-4B5B-4897-9304-5F6FE596029B}"/>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86165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3793F-8B70-44A8-A1EA-C67E4B9E33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CD0ABF4-4A4B-41A5-94E8-F8E915FD4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ECA906-1DD4-4F4D-9248-2DFF5F488F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C314E1-398D-45C5-8A52-016F656E4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80CF2A-3E08-477C-B3BD-26CDBAB4E9E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F4016A7-9297-4B4E-9BB0-AE8CE422E46D}"/>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8" name="Espace réservé du pied de page 7">
            <a:extLst>
              <a:ext uri="{FF2B5EF4-FFF2-40B4-BE49-F238E27FC236}">
                <a16:creationId xmlns:a16="http://schemas.microsoft.com/office/drawing/2014/main" id="{4BFBD3A9-7D02-4847-ADC4-DB3508604B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8D1AE02-F3FD-407F-A5C6-A8A938A8B7E4}"/>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3028724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34A18-F8A1-4851-9073-3C4DE4461A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34B02C-B7DC-4FC9-8B62-7449BDA82CE6}"/>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4" name="Espace réservé du pied de page 3">
            <a:extLst>
              <a:ext uri="{FF2B5EF4-FFF2-40B4-BE49-F238E27FC236}">
                <a16:creationId xmlns:a16="http://schemas.microsoft.com/office/drawing/2014/main" id="{0D444212-1733-40E2-B81A-635D7749BC8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F0D58F2-DE09-43E8-BE12-515999294931}"/>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244781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9CE390-2CC7-40BD-9B13-23AAC8EA1D4C}"/>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3" name="Espace réservé du pied de page 2">
            <a:extLst>
              <a:ext uri="{FF2B5EF4-FFF2-40B4-BE49-F238E27FC236}">
                <a16:creationId xmlns:a16="http://schemas.microsoft.com/office/drawing/2014/main" id="{E9A2BE65-7BF6-4C70-B80E-1924369037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5B0A25E-1F9F-4F5D-BEE0-97CED74B6BE6}"/>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2052636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60349-8151-44CE-B115-4615DEBCB6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A733D27-C961-4195-9E71-6F0DD8CC1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AD2984-CE57-4F1F-BF86-5F0F5F6FE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6D0A64-9B4C-4147-BCEC-67E6148CBF04}"/>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6" name="Espace réservé du pied de page 5">
            <a:extLst>
              <a:ext uri="{FF2B5EF4-FFF2-40B4-BE49-F238E27FC236}">
                <a16:creationId xmlns:a16="http://schemas.microsoft.com/office/drawing/2014/main" id="{2F9ACD65-820E-4914-85EE-0B821B85D5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942053-DBA1-416B-A1A7-697E832F382C}"/>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7939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CD904-E743-42A1-98B9-BF6E227D27D2}"/>
              </a:ext>
            </a:extLst>
          </p:cNvPr>
          <p:cNvSpPr>
            <a:spLocks noGrp="1"/>
          </p:cNvSpPr>
          <p:nvPr>
            <p:ph type="title" hasCustomPrompt="1"/>
          </p:nvPr>
        </p:nvSpPr>
        <p:spPr/>
        <p:txBody>
          <a:bodyPr/>
          <a:lstStyle>
            <a:lvl1pPr>
              <a:defRPr>
                <a:solidFill>
                  <a:srgbClr val="3998A5"/>
                </a:solidFill>
              </a:defRPr>
            </a:lvl1pPr>
          </a:lstStyle>
          <a:p>
            <a:r>
              <a:rPr lang="fr-FR" dirty="0"/>
              <a:t>Plan de la réunion</a:t>
            </a:r>
          </a:p>
        </p:txBody>
      </p:sp>
      <p:sp>
        <p:nvSpPr>
          <p:cNvPr id="3" name="Espace réservé du contenu 2">
            <a:extLst>
              <a:ext uri="{FF2B5EF4-FFF2-40B4-BE49-F238E27FC236}">
                <a16:creationId xmlns:a16="http://schemas.microsoft.com/office/drawing/2014/main" id="{927F145F-666A-4652-8339-F77B1EFA91A4}"/>
              </a:ext>
            </a:extLst>
          </p:cNvPr>
          <p:cNvSpPr>
            <a:spLocks noGrp="1"/>
          </p:cNvSpPr>
          <p:nvPr>
            <p:ph idx="1" hasCustomPrompt="1"/>
          </p:nvPr>
        </p:nvSpPr>
        <p:spPr/>
        <p:txBody>
          <a:bodyPr/>
          <a:lstStyle>
            <a:lvl1pPr marL="571500" indent="-571500">
              <a:buAutoNum type="romanUcPeriod"/>
              <a:defRPr/>
            </a:lvl1pPr>
          </a:lstStyle>
          <a:p>
            <a:pPr lvl="0"/>
            <a:r>
              <a:rPr lang="fr-FR" dirty="0"/>
              <a:t>Sujet 1</a:t>
            </a:r>
          </a:p>
          <a:p>
            <a:pPr lvl="0"/>
            <a:r>
              <a:rPr lang="fr-FR" dirty="0"/>
              <a:t>Sujet 2</a:t>
            </a:r>
          </a:p>
          <a:p>
            <a:pPr lvl="0"/>
            <a:r>
              <a:rPr lang="fr-FR" dirty="0"/>
              <a:t>Sujet 3 </a:t>
            </a:r>
          </a:p>
        </p:txBody>
      </p:sp>
      <p:sp>
        <p:nvSpPr>
          <p:cNvPr id="4" name="Espace réservé de la date 3">
            <a:extLst>
              <a:ext uri="{FF2B5EF4-FFF2-40B4-BE49-F238E27FC236}">
                <a16:creationId xmlns:a16="http://schemas.microsoft.com/office/drawing/2014/main" id="{A48C42B1-291A-4FC7-BF07-F390EB9DD28D}"/>
              </a:ext>
            </a:extLst>
          </p:cNvPr>
          <p:cNvSpPr>
            <a:spLocks noGrp="1"/>
          </p:cNvSpPr>
          <p:nvPr>
            <p:ph type="dt" sz="half" idx="10"/>
          </p:nvPr>
        </p:nvSpPr>
        <p:spPr>
          <a:xfrm>
            <a:off x="838200" y="6356350"/>
            <a:ext cx="9185476" cy="280065"/>
          </a:xfrm>
          <a:solidFill>
            <a:srgbClr val="3998A5"/>
          </a:solidFill>
        </p:spPr>
        <p:txBody>
          <a:bodyPr/>
          <a:lstStyle>
            <a:lvl1pPr>
              <a:defRPr>
                <a:solidFill>
                  <a:schemeClr val="tx1"/>
                </a:solidFill>
                <a:latin typeface="Poppins" panose="00000500000000000000" pitchFamily="2" charset="0"/>
                <a:cs typeface="Poppins" panose="00000500000000000000" pitchFamily="2" charset="0"/>
              </a:defRPr>
            </a:lvl1pPr>
          </a:lstStyle>
          <a:p>
            <a:r>
              <a:rPr lang="fr-FR" dirty="0"/>
              <a:t>Date</a:t>
            </a:r>
          </a:p>
        </p:txBody>
      </p:sp>
      <p:pic>
        <p:nvPicPr>
          <p:cNvPr id="7" name="Image 6">
            <a:extLst>
              <a:ext uri="{FF2B5EF4-FFF2-40B4-BE49-F238E27FC236}">
                <a16:creationId xmlns:a16="http://schemas.microsoft.com/office/drawing/2014/main" id="{6B2E61AB-F625-4675-8043-7A58C49C01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5629" y="5570498"/>
            <a:ext cx="1575371" cy="1065917"/>
          </a:xfrm>
          <a:prstGeom prst="rect">
            <a:avLst/>
          </a:prstGeom>
        </p:spPr>
      </p:pic>
      <p:cxnSp>
        <p:nvCxnSpPr>
          <p:cNvPr id="9" name="Connecteur droit 8">
            <a:extLst>
              <a:ext uri="{FF2B5EF4-FFF2-40B4-BE49-F238E27FC236}">
                <a16:creationId xmlns:a16="http://schemas.microsoft.com/office/drawing/2014/main" id="{196A2BDE-5FF5-4D99-A40A-2FAE857E3F9A}"/>
              </a:ext>
            </a:extLst>
          </p:cNvPr>
          <p:cNvCxnSpPr/>
          <p:nvPr userDrawn="1"/>
        </p:nvCxnSpPr>
        <p:spPr>
          <a:xfrm>
            <a:off x="838200" y="1505488"/>
            <a:ext cx="6199208" cy="0"/>
          </a:xfrm>
          <a:prstGeom prst="line">
            <a:avLst/>
          </a:prstGeom>
          <a:ln w="19050">
            <a:solidFill>
              <a:srgbClr val="3998A5"/>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53BE962B-94F5-4D43-A5AD-27D328CA2FDB}"/>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rot="13647289">
            <a:off x="9648356" y="-451422"/>
            <a:ext cx="3410886" cy="2907124"/>
          </a:xfrm>
          <a:prstGeom prst="rect">
            <a:avLst/>
          </a:prstGeom>
        </p:spPr>
      </p:pic>
    </p:spTree>
    <p:extLst>
      <p:ext uri="{BB962C8B-B14F-4D97-AF65-F5344CB8AC3E}">
        <p14:creationId xmlns:p14="http://schemas.microsoft.com/office/powerpoint/2010/main" val="2106573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C2E25-4CA2-40F9-A5C8-1253B0C1E9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50BEC80-97C6-470C-8B34-5D2442556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192387B-EDB1-4B10-859D-4EB6A883C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E12C41-709D-4845-A123-083F30CE646E}"/>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6" name="Espace réservé du pied de page 5">
            <a:extLst>
              <a:ext uri="{FF2B5EF4-FFF2-40B4-BE49-F238E27FC236}">
                <a16:creationId xmlns:a16="http://schemas.microsoft.com/office/drawing/2014/main" id="{B39166D9-6252-4CA5-9F73-F5F382D4E7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191A0C-41B8-4B83-98E3-3D6D150B9180}"/>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628218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BD67C-294A-4F9B-8BA7-A5B8EF1405C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331F681-A1CB-40DC-8592-86B81C928CA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AEFB37-DCE7-441B-A1D5-719F83D7CEC2}"/>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AC5ED8C9-CD09-482E-9EDF-CD470E616A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ED98CC-1078-45A3-B2D8-F48C4965B4C3}"/>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1916467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776039-B860-4E8B-AE51-80E137B8786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84FD17-D990-4575-A694-7AFC23736E7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65A592-773C-4CD1-827E-4A2B68CD3472}"/>
              </a:ext>
            </a:extLst>
          </p:cNvPr>
          <p:cNvSpPr>
            <a:spLocks noGrp="1"/>
          </p:cNvSpPr>
          <p:nvPr>
            <p:ph type="dt" sz="half" idx="10"/>
          </p:nvPr>
        </p:nvSpPr>
        <p:spPr/>
        <p:txBody>
          <a:bodyPr/>
          <a:lstStyle/>
          <a:p>
            <a:fld id="{B5067249-7E93-4EAD-A1BA-615640DFBEB9}"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E7B1001E-4FCD-4DB0-ACD1-68082CCA5B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88FC7B-E0EC-4452-9781-D7865F7D2B72}"/>
              </a:ext>
            </a:extLst>
          </p:cNvPr>
          <p:cNvSpPr>
            <a:spLocks noGrp="1"/>
          </p:cNvSpPr>
          <p:nvPr>
            <p:ph type="sldNum" sz="quarter" idx="12"/>
          </p:nvPr>
        </p:nvSpPr>
        <p:spPr/>
        <p:txBody>
          <a:bodyPr/>
          <a:lstStyle/>
          <a:p>
            <a:fld id="{6E0C6A4D-329D-4E60-96BF-3BEDD34C40F4}" type="slidenum">
              <a:rPr lang="fr-FR" smtClean="0"/>
              <a:t>‹N°›</a:t>
            </a:fld>
            <a:endParaRPr lang="fr-FR"/>
          </a:p>
        </p:txBody>
      </p:sp>
    </p:spTree>
    <p:extLst>
      <p:ext uri="{BB962C8B-B14F-4D97-AF65-F5344CB8AC3E}">
        <p14:creationId xmlns:p14="http://schemas.microsoft.com/office/powerpoint/2010/main" val="152429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3998A5"/>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5E7C6-780B-431E-9A7A-5D0178C9178F}"/>
              </a:ext>
            </a:extLst>
          </p:cNvPr>
          <p:cNvSpPr>
            <a:spLocks noGrp="1"/>
          </p:cNvSpPr>
          <p:nvPr>
            <p:ph type="title" hasCustomPrompt="1"/>
          </p:nvPr>
        </p:nvSpPr>
        <p:spPr>
          <a:xfrm>
            <a:off x="838200" y="1663440"/>
            <a:ext cx="10515600" cy="3093755"/>
          </a:xfrm>
          <a:solidFill>
            <a:schemeClr val="bg1"/>
          </a:solidFill>
        </p:spPr>
        <p:txBody>
          <a:bodyPr anchor="b"/>
          <a:lstStyle>
            <a:lvl1pPr algn="ctr">
              <a:defRPr sz="6000"/>
            </a:lvl1pPr>
          </a:lstStyle>
          <a:p>
            <a:r>
              <a:rPr lang="fr-FR" dirty="0"/>
              <a:t>Modifiez le style du titre</a:t>
            </a:r>
            <a:br>
              <a:rPr lang="fr-FR" dirty="0"/>
            </a:br>
            <a:endParaRPr lang="fr-FR" dirty="0"/>
          </a:p>
        </p:txBody>
      </p:sp>
      <p:sp>
        <p:nvSpPr>
          <p:cNvPr id="4" name="Espace réservé de la date 3">
            <a:extLst>
              <a:ext uri="{FF2B5EF4-FFF2-40B4-BE49-F238E27FC236}">
                <a16:creationId xmlns:a16="http://schemas.microsoft.com/office/drawing/2014/main" id="{BDACC1AE-0685-47A4-A187-1DBFB452BF8D}"/>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C87BC38E-B188-4B6F-B990-5450849A75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5FF78B-EE2E-439A-80EF-50E8DE28030F}"/>
              </a:ext>
            </a:extLst>
          </p:cNvPr>
          <p:cNvSpPr>
            <a:spLocks noGrp="1"/>
          </p:cNvSpPr>
          <p:nvPr>
            <p:ph type="sldNum" sz="quarter" idx="12"/>
          </p:nvPr>
        </p:nvSpPr>
        <p:spPr/>
        <p:txBody>
          <a:bodyPr/>
          <a:lstStyle/>
          <a:p>
            <a:fld id="{13759657-79AF-4571-9A4D-0D4F88B9130C}" type="slidenum">
              <a:rPr lang="fr-FR" smtClean="0"/>
              <a:t>‹N°›</a:t>
            </a:fld>
            <a:endParaRPr lang="fr-FR"/>
          </a:p>
        </p:txBody>
      </p:sp>
    </p:spTree>
    <p:extLst>
      <p:ext uri="{BB962C8B-B14F-4D97-AF65-F5344CB8AC3E}">
        <p14:creationId xmlns:p14="http://schemas.microsoft.com/office/powerpoint/2010/main" val="317427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7F63C4-B1CD-422B-A731-C8FC483964FE}"/>
              </a:ext>
            </a:extLst>
          </p:cNvPr>
          <p:cNvSpPr>
            <a:spLocks noGrp="1"/>
          </p:cNvSpPr>
          <p:nvPr>
            <p:ph type="title"/>
          </p:nvPr>
        </p:nvSpPr>
        <p:spPr/>
        <p:txBody>
          <a:bodyPr/>
          <a:lstStyle>
            <a:lvl1pPr>
              <a:defRPr>
                <a:solidFill>
                  <a:srgbClr val="3998A5"/>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E8DF24F-232B-4575-973B-900D41BC8024}"/>
              </a:ext>
            </a:extLst>
          </p:cNvPr>
          <p:cNvSpPr>
            <a:spLocks noGrp="1"/>
          </p:cNvSpPr>
          <p:nvPr>
            <p:ph sz="half" idx="1"/>
          </p:nvPr>
        </p:nvSpPr>
        <p:spPr>
          <a:xfrm>
            <a:off x="838200" y="1825625"/>
            <a:ext cx="5181600" cy="4351338"/>
          </a:xfrm>
        </p:spPr>
        <p:txBody>
          <a:bodyPr/>
          <a:lstStyle>
            <a:lvl1pPr>
              <a:defRPr>
                <a:solidFill>
                  <a:srgbClr val="A0442F"/>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9E388500-7460-42F5-AF4B-CFD02935491D}"/>
              </a:ext>
            </a:extLst>
          </p:cNvPr>
          <p:cNvSpPr>
            <a:spLocks noGrp="1"/>
          </p:cNvSpPr>
          <p:nvPr>
            <p:ph sz="half" idx="2"/>
          </p:nvPr>
        </p:nvSpPr>
        <p:spPr>
          <a:xfrm>
            <a:off x="6172200" y="1825625"/>
            <a:ext cx="5181600" cy="4351338"/>
          </a:xfrm>
        </p:spPr>
        <p:txBody>
          <a:bodyPr/>
          <a:lstStyle>
            <a:lvl1pPr>
              <a:defRPr>
                <a:solidFill>
                  <a:srgbClr val="A0442F"/>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A0CB9403-01D6-4E9B-A7DB-B1134ABC4E07}"/>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6" name="Espace réservé du pied de page 5">
            <a:extLst>
              <a:ext uri="{FF2B5EF4-FFF2-40B4-BE49-F238E27FC236}">
                <a16:creationId xmlns:a16="http://schemas.microsoft.com/office/drawing/2014/main" id="{DC7371AD-7672-4840-97A9-6F700D2861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D75D92-EACF-425B-96CD-0C13E27B1C5E}"/>
              </a:ext>
            </a:extLst>
          </p:cNvPr>
          <p:cNvSpPr>
            <a:spLocks noGrp="1"/>
          </p:cNvSpPr>
          <p:nvPr>
            <p:ph type="sldNum" sz="quarter" idx="12"/>
          </p:nvPr>
        </p:nvSpPr>
        <p:spPr/>
        <p:txBody>
          <a:bodyPr/>
          <a:lstStyle/>
          <a:p>
            <a:fld id="{13759657-79AF-4571-9A4D-0D4F88B9130C}" type="slidenum">
              <a:rPr lang="fr-FR" smtClean="0"/>
              <a:t>‹N°›</a:t>
            </a:fld>
            <a:endParaRPr lang="fr-FR"/>
          </a:p>
        </p:txBody>
      </p:sp>
      <p:pic>
        <p:nvPicPr>
          <p:cNvPr id="8" name="Image 7">
            <a:extLst>
              <a:ext uri="{FF2B5EF4-FFF2-40B4-BE49-F238E27FC236}">
                <a16:creationId xmlns:a16="http://schemas.microsoft.com/office/drawing/2014/main" id="{807A0281-BDAA-47CF-9F55-55A79C5EACB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rot="13647289">
            <a:off x="9648356" y="-451422"/>
            <a:ext cx="3410886" cy="2907124"/>
          </a:xfrm>
          <a:prstGeom prst="rect">
            <a:avLst/>
          </a:prstGeom>
        </p:spPr>
      </p:pic>
      <p:cxnSp>
        <p:nvCxnSpPr>
          <p:cNvPr id="9" name="Connecteur droit 8">
            <a:extLst>
              <a:ext uri="{FF2B5EF4-FFF2-40B4-BE49-F238E27FC236}">
                <a16:creationId xmlns:a16="http://schemas.microsoft.com/office/drawing/2014/main" id="{C2733418-FA6A-4C7A-BF15-79B8A492B9D7}"/>
              </a:ext>
            </a:extLst>
          </p:cNvPr>
          <p:cNvCxnSpPr/>
          <p:nvPr userDrawn="1"/>
        </p:nvCxnSpPr>
        <p:spPr>
          <a:xfrm>
            <a:off x="838200" y="1505488"/>
            <a:ext cx="6199208" cy="0"/>
          </a:xfrm>
          <a:prstGeom prst="line">
            <a:avLst/>
          </a:prstGeom>
          <a:ln w="19050">
            <a:solidFill>
              <a:srgbClr val="3998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52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9D90E-A054-445C-90C0-9DD9B21651D1}"/>
              </a:ext>
            </a:extLst>
          </p:cNvPr>
          <p:cNvSpPr>
            <a:spLocks noGrp="1"/>
          </p:cNvSpPr>
          <p:nvPr>
            <p:ph type="title"/>
          </p:nvPr>
        </p:nvSpPr>
        <p:spPr>
          <a:xfrm>
            <a:off x="839788" y="365125"/>
            <a:ext cx="10515600" cy="1325563"/>
          </a:xfrm>
        </p:spPr>
        <p:txBody>
          <a:bodyPr/>
          <a:lstStyle>
            <a:lvl1pPr>
              <a:defRPr>
                <a:solidFill>
                  <a:srgbClr val="3998A5"/>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CC999C25-597C-4BF8-89D6-F879944043D5}"/>
              </a:ext>
            </a:extLst>
          </p:cNvPr>
          <p:cNvSpPr>
            <a:spLocks noGrp="1"/>
          </p:cNvSpPr>
          <p:nvPr>
            <p:ph type="body" idx="1"/>
          </p:nvPr>
        </p:nvSpPr>
        <p:spPr>
          <a:xfrm>
            <a:off x="839788" y="1681163"/>
            <a:ext cx="5157787" cy="823912"/>
          </a:xfrm>
        </p:spPr>
        <p:txBody>
          <a:bodyPr anchor="b"/>
          <a:lstStyle>
            <a:lvl1pPr marL="0" indent="0">
              <a:buNone/>
              <a:defRPr sz="2400" b="1">
                <a:solidFill>
                  <a:srgbClr val="A044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059E78D1-0C88-4456-B067-8EA35A8FD3C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FA0A4A-C6A4-4651-8153-BF6553D139E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A044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0EDA6278-578B-481D-8725-03ECB834E70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213973F-8C4F-46A6-8F7E-77002AF016D6}"/>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8" name="Espace réservé du pied de page 7">
            <a:extLst>
              <a:ext uri="{FF2B5EF4-FFF2-40B4-BE49-F238E27FC236}">
                <a16:creationId xmlns:a16="http://schemas.microsoft.com/office/drawing/2014/main" id="{2318BC37-2014-41A3-9F05-98E6DD454E6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1FC63EA-7ED9-42A5-87FC-02EB51A975A7}"/>
              </a:ext>
            </a:extLst>
          </p:cNvPr>
          <p:cNvSpPr>
            <a:spLocks noGrp="1"/>
          </p:cNvSpPr>
          <p:nvPr>
            <p:ph type="sldNum" sz="quarter" idx="12"/>
          </p:nvPr>
        </p:nvSpPr>
        <p:spPr/>
        <p:txBody>
          <a:bodyPr/>
          <a:lstStyle/>
          <a:p>
            <a:fld id="{13759657-79AF-4571-9A4D-0D4F88B9130C}" type="slidenum">
              <a:rPr lang="fr-FR" smtClean="0"/>
              <a:t>‹N°›</a:t>
            </a:fld>
            <a:endParaRPr lang="fr-FR"/>
          </a:p>
        </p:txBody>
      </p:sp>
      <p:pic>
        <p:nvPicPr>
          <p:cNvPr id="10" name="Image 9">
            <a:extLst>
              <a:ext uri="{FF2B5EF4-FFF2-40B4-BE49-F238E27FC236}">
                <a16:creationId xmlns:a16="http://schemas.microsoft.com/office/drawing/2014/main" id="{08ED2C70-2BE8-485D-8D7C-9A819D0E322F}"/>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rot="13647289">
            <a:off x="9648356" y="-451422"/>
            <a:ext cx="3410886" cy="2907124"/>
          </a:xfrm>
          <a:prstGeom prst="rect">
            <a:avLst/>
          </a:prstGeom>
        </p:spPr>
      </p:pic>
      <p:cxnSp>
        <p:nvCxnSpPr>
          <p:cNvPr id="11" name="Connecteur droit 10">
            <a:extLst>
              <a:ext uri="{FF2B5EF4-FFF2-40B4-BE49-F238E27FC236}">
                <a16:creationId xmlns:a16="http://schemas.microsoft.com/office/drawing/2014/main" id="{EC31D1DC-4438-43AF-ACC9-A8EBDF7A55EA}"/>
              </a:ext>
            </a:extLst>
          </p:cNvPr>
          <p:cNvCxnSpPr/>
          <p:nvPr userDrawn="1"/>
        </p:nvCxnSpPr>
        <p:spPr>
          <a:xfrm>
            <a:off x="838200" y="1505488"/>
            <a:ext cx="6199208" cy="0"/>
          </a:xfrm>
          <a:prstGeom prst="line">
            <a:avLst/>
          </a:prstGeom>
          <a:ln w="19050">
            <a:solidFill>
              <a:srgbClr val="3998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77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CE4F1-D0BE-419E-BB5D-FFDF9A881CEF}"/>
              </a:ext>
            </a:extLst>
          </p:cNvPr>
          <p:cNvSpPr>
            <a:spLocks noGrp="1"/>
          </p:cNvSpPr>
          <p:nvPr>
            <p:ph type="title"/>
          </p:nvPr>
        </p:nvSpPr>
        <p:spPr/>
        <p:txBody>
          <a:bodyPr/>
          <a:lstStyle>
            <a:lvl1pPr>
              <a:defRPr>
                <a:solidFill>
                  <a:srgbClr val="3998A5"/>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9152EC84-7992-4FFC-8C80-8CE201F4322B}"/>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4" name="Espace réservé du pied de page 3">
            <a:extLst>
              <a:ext uri="{FF2B5EF4-FFF2-40B4-BE49-F238E27FC236}">
                <a16:creationId xmlns:a16="http://schemas.microsoft.com/office/drawing/2014/main" id="{3AA77395-9167-417F-83D8-4CEF73C7265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7C2C112-7566-4E31-850A-0FF7363C28A6}"/>
              </a:ext>
            </a:extLst>
          </p:cNvPr>
          <p:cNvSpPr>
            <a:spLocks noGrp="1"/>
          </p:cNvSpPr>
          <p:nvPr>
            <p:ph type="sldNum" sz="quarter" idx="12"/>
          </p:nvPr>
        </p:nvSpPr>
        <p:spPr/>
        <p:txBody>
          <a:bodyPr/>
          <a:lstStyle/>
          <a:p>
            <a:fld id="{13759657-79AF-4571-9A4D-0D4F88B9130C}" type="slidenum">
              <a:rPr lang="fr-FR" smtClean="0"/>
              <a:t>‹N°›</a:t>
            </a:fld>
            <a:endParaRPr lang="fr-FR"/>
          </a:p>
        </p:txBody>
      </p:sp>
      <p:cxnSp>
        <p:nvCxnSpPr>
          <p:cNvPr id="6" name="Connecteur droit 5">
            <a:extLst>
              <a:ext uri="{FF2B5EF4-FFF2-40B4-BE49-F238E27FC236}">
                <a16:creationId xmlns:a16="http://schemas.microsoft.com/office/drawing/2014/main" id="{9896A5D1-B0D5-4C23-9303-07D15F71F4FA}"/>
              </a:ext>
            </a:extLst>
          </p:cNvPr>
          <p:cNvCxnSpPr/>
          <p:nvPr userDrawn="1"/>
        </p:nvCxnSpPr>
        <p:spPr>
          <a:xfrm>
            <a:off x="838200" y="1505488"/>
            <a:ext cx="6199208" cy="0"/>
          </a:xfrm>
          <a:prstGeom prst="line">
            <a:avLst/>
          </a:prstGeom>
          <a:ln w="19050">
            <a:solidFill>
              <a:srgbClr val="3998A5"/>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29F98C80-CA92-4299-B30C-5BA684F3FE3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rot="13647289">
            <a:off x="9648356" y="-451422"/>
            <a:ext cx="3410886" cy="2907124"/>
          </a:xfrm>
          <a:prstGeom prst="rect">
            <a:avLst/>
          </a:prstGeom>
        </p:spPr>
      </p:pic>
    </p:spTree>
    <p:extLst>
      <p:ext uri="{BB962C8B-B14F-4D97-AF65-F5344CB8AC3E}">
        <p14:creationId xmlns:p14="http://schemas.microsoft.com/office/powerpoint/2010/main" val="98315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7DB0A4-5B4C-48DE-B5B6-C988226ECAEB}"/>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3" name="Espace réservé du pied de page 2">
            <a:extLst>
              <a:ext uri="{FF2B5EF4-FFF2-40B4-BE49-F238E27FC236}">
                <a16:creationId xmlns:a16="http://schemas.microsoft.com/office/drawing/2014/main" id="{6FA2C7DB-7728-4346-971C-3DBC978EAB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C1D7EA5-A5CF-41E9-B913-1569B1714D7E}"/>
              </a:ext>
            </a:extLst>
          </p:cNvPr>
          <p:cNvSpPr>
            <a:spLocks noGrp="1"/>
          </p:cNvSpPr>
          <p:nvPr>
            <p:ph type="sldNum" sz="quarter" idx="12"/>
          </p:nvPr>
        </p:nvSpPr>
        <p:spPr/>
        <p:txBody>
          <a:bodyPr/>
          <a:lstStyle/>
          <a:p>
            <a:fld id="{13759657-79AF-4571-9A4D-0D4F88B9130C}" type="slidenum">
              <a:rPr lang="fr-FR" smtClean="0"/>
              <a:t>‹N°›</a:t>
            </a:fld>
            <a:endParaRPr lang="fr-FR"/>
          </a:p>
        </p:txBody>
      </p:sp>
      <p:pic>
        <p:nvPicPr>
          <p:cNvPr id="5" name="Image 4">
            <a:extLst>
              <a:ext uri="{FF2B5EF4-FFF2-40B4-BE49-F238E27FC236}">
                <a16:creationId xmlns:a16="http://schemas.microsoft.com/office/drawing/2014/main" id="{19CE8CBA-3959-41B6-85AC-F9239761A3DA}"/>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rot="13647289">
            <a:off x="9648356" y="-451422"/>
            <a:ext cx="3410886" cy="2907124"/>
          </a:xfrm>
          <a:prstGeom prst="rect">
            <a:avLst/>
          </a:prstGeom>
        </p:spPr>
      </p:pic>
    </p:spTree>
    <p:extLst>
      <p:ext uri="{BB962C8B-B14F-4D97-AF65-F5344CB8AC3E}">
        <p14:creationId xmlns:p14="http://schemas.microsoft.com/office/powerpoint/2010/main" val="289342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B1A2C-4360-4A3C-A8FE-92FBECA0C3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80E9F45-A20E-4A28-9A1A-2CDCC88D5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2F4767E-1239-40BB-8720-40272478A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041452-6E43-43AC-B16A-7F15DC1521E3}"/>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6" name="Espace réservé du pied de page 5">
            <a:extLst>
              <a:ext uri="{FF2B5EF4-FFF2-40B4-BE49-F238E27FC236}">
                <a16:creationId xmlns:a16="http://schemas.microsoft.com/office/drawing/2014/main" id="{6EB0381D-D321-43E5-8F3A-826E79B6DF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1267CB-55BD-4FAC-B0E7-8AD3034A0042}"/>
              </a:ext>
            </a:extLst>
          </p:cNvPr>
          <p:cNvSpPr>
            <a:spLocks noGrp="1"/>
          </p:cNvSpPr>
          <p:nvPr>
            <p:ph type="sldNum" sz="quarter" idx="12"/>
          </p:nvPr>
        </p:nvSpPr>
        <p:spPr/>
        <p:txBody>
          <a:bodyPr/>
          <a:lstStyle/>
          <a:p>
            <a:fld id="{13759657-79AF-4571-9A4D-0D4F88B9130C}" type="slidenum">
              <a:rPr lang="fr-FR" smtClean="0"/>
              <a:t>‹N°›</a:t>
            </a:fld>
            <a:endParaRPr lang="fr-FR"/>
          </a:p>
        </p:txBody>
      </p:sp>
      <p:pic>
        <p:nvPicPr>
          <p:cNvPr id="8" name="Image 7">
            <a:extLst>
              <a:ext uri="{FF2B5EF4-FFF2-40B4-BE49-F238E27FC236}">
                <a16:creationId xmlns:a16="http://schemas.microsoft.com/office/drawing/2014/main" id="{1B2E2CB2-EFBC-4447-BAD8-8C820B8EA496}"/>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rot="13647289">
            <a:off x="9648356" y="-451422"/>
            <a:ext cx="3410886" cy="2907124"/>
          </a:xfrm>
          <a:prstGeom prst="rect">
            <a:avLst/>
          </a:prstGeom>
        </p:spPr>
      </p:pic>
    </p:spTree>
    <p:extLst>
      <p:ext uri="{BB962C8B-B14F-4D97-AF65-F5344CB8AC3E}">
        <p14:creationId xmlns:p14="http://schemas.microsoft.com/office/powerpoint/2010/main" val="220466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81A2F-E0B9-4E3F-B6B8-00199B2EC8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ED27655-9461-44FF-ABF8-A0992D242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35D3A80-CD3A-4A92-81E3-F91BDE6AB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0BF003-E132-48D3-B68A-01DA6D0633C1}"/>
              </a:ext>
            </a:extLst>
          </p:cNvPr>
          <p:cNvSpPr>
            <a:spLocks noGrp="1"/>
          </p:cNvSpPr>
          <p:nvPr>
            <p:ph type="dt" sz="half" idx="10"/>
          </p:nvPr>
        </p:nvSpPr>
        <p:spPr/>
        <p:txBody>
          <a:bodyPr/>
          <a:lstStyle/>
          <a:p>
            <a:fld id="{97556B9A-1012-4FCE-A44D-1C7786707371}" type="datetimeFigureOut">
              <a:rPr lang="fr-FR" smtClean="0"/>
              <a:t>23/02/2022</a:t>
            </a:fld>
            <a:endParaRPr lang="fr-FR"/>
          </a:p>
        </p:txBody>
      </p:sp>
      <p:sp>
        <p:nvSpPr>
          <p:cNvPr id="6" name="Espace réservé du pied de page 5">
            <a:extLst>
              <a:ext uri="{FF2B5EF4-FFF2-40B4-BE49-F238E27FC236}">
                <a16:creationId xmlns:a16="http://schemas.microsoft.com/office/drawing/2014/main" id="{994AC50F-D9B4-4FD8-8CBC-FB5E91E722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E7ECBC-966F-40F6-BB37-743850AD9ED1}"/>
              </a:ext>
            </a:extLst>
          </p:cNvPr>
          <p:cNvSpPr>
            <a:spLocks noGrp="1"/>
          </p:cNvSpPr>
          <p:nvPr>
            <p:ph type="sldNum" sz="quarter" idx="12"/>
          </p:nvPr>
        </p:nvSpPr>
        <p:spPr/>
        <p:txBody>
          <a:bodyPr/>
          <a:lstStyle/>
          <a:p>
            <a:fld id="{13759657-79AF-4571-9A4D-0D4F88B9130C}" type="slidenum">
              <a:rPr lang="fr-FR" smtClean="0"/>
              <a:t>‹N°›</a:t>
            </a:fld>
            <a:endParaRPr lang="fr-FR"/>
          </a:p>
        </p:txBody>
      </p:sp>
    </p:spTree>
    <p:extLst>
      <p:ext uri="{BB962C8B-B14F-4D97-AF65-F5344CB8AC3E}">
        <p14:creationId xmlns:p14="http://schemas.microsoft.com/office/powerpoint/2010/main" val="259776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22912A4-6039-4382-8FD7-7B1010F72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172AF4D-671A-421F-BD04-39A398398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EDA31DB-70AD-4910-96A7-70525815F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56B9A-1012-4FCE-A44D-1C7786707371}"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404FBC47-2B85-45C7-9412-4D56F1AEE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82F690D-E175-4A08-B7A3-9E31E55AE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59657-79AF-4571-9A4D-0D4F88B9130C}" type="slidenum">
              <a:rPr lang="fr-FR" smtClean="0"/>
              <a:t>‹N°›</a:t>
            </a:fld>
            <a:endParaRPr lang="fr-FR"/>
          </a:p>
        </p:txBody>
      </p:sp>
      <p:pic>
        <p:nvPicPr>
          <p:cNvPr id="7" name="Image 6">
            <a:extLst>
              <a:ext uri="{FF2B5EF4-FFF2-40B4-BE49-F238E27FC236}">
                <a16:creationId xmlns:a16="http://schemas.microsoft.com/office/drawing/2014/main" id="{7B38F185-EE0B-45AD-9D6A-ACAEAC74BD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35629" y="5570498"/>
            <a:ext cx="1575371" cy="1065917"/>
          </a:xfrm>
          <a:prstGeom prst="rect">
            <a:avLst/>
          </a:prstGeom>
        </p:spPr>
      </p:pic>
    </p:spTree>
    <p:extLst>
      <p:ext uri="{BB962C8B-B14F-4D97-AF65-F5344CB8AC3E}">
        <p14:creationId xmlns:p14="http://schemas.microsoft.com/office/powerpoint/2010/main" val="38111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025D1A-5C28-4932-8035-8039C0021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EED5111-D50B-4226-BC69-C95F9A21B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8E2F25-03C1-48E8-AACD-E265F4501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67249-7E93-4EAD-A1BA-615640DFBEB9}" type="datetimeFigureOut">
              <a:rPr lang="fr-FR" smtClean="0"/>
              <a:t>23/02/2022</a:t>
            </a:fld>
            <a:endParaRPr lang="fr-FR"/>
          </a:p>
        </p:txBody>
      </p:sp>
      <p:sp>
        <p:nvSpPr>
          <p:cNvPr id="5" name="Espace réservé du pied de page 4">
            <a:extLst>
              <a:ext uri="{FF2B5EF4-FFF2-40B4-BE49-F238E27FC236}">
                <a16:creationId xmlns:a16="http://schemas.microsoft.com/office/drawing/2014/main" id="{88984DF4-D8AC-44B3-B550-BBFA861C4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0AB66F7-8F27-4A6B-ADC8-EAC7D41F6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C6A4D-329D-4E60-96BF-3BEDD34C40F4}" type="slidenum">
              <a:rPr lang="fr-FR" smtClean="0"/>
              <a:t>‹N°›</a:t>
            </a:fld>
            <a:endParaRPr lang="fr-FR"/>
          </a:p>
        </p:txBody>
      </p:sp>
    </p:spTree>
    <p:extLst>
      <p:ext uri="{BB962C8B-B14F-4D97-AF65-F5344CB8AC3E}">
        <p14:creationId xmlns:p14="http://schemas.microsoft.com/office/powerpoint/2010/main" val="5929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bilan-social@cdg60.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A8694-F4C7-4496-AE63-3523187A6BE0}"/>
              </a:ext>
            </a:extLst>
          </p:cNvPr>
          <p:cNvSpPr>
            <a:spLocks noGrp="1"/>
          </p:cNvSpPr>
          <p:nvPr>
            <p:ph type="ctrTitle"/>
          </p:nvPr>
        </p:nvSpPr>
        <p:spPr/>
        <p:txBody>
          <a:bodyPr/>
          <a:lstStyle/>
          <a:p>
            <a:r>
              <a:rPr lang="fr-FR" dirty="0"/>
              <a:t>Débat sur la protection sociale complémentaire</a:t>
            </a:r>
            <a:br>
              <a:rPr lang="fr-FR" dirty="0"/>
            </a:br>
            <a:endParaRPr lang="fr-FR" dirty="0"/>
          </a:p>
        </p:txBody>
      </p:sp>
    </p:spTree>
    <p:extLst>
      <p:ext uri="{BB962C8B-B14F-4D97-AF65-F5344CB8AC3E}">
        <p14:creationId xmlns:p14="http://schemas.microsoft.com/office/powerpoint/2010/main" val="174251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 Principes généraux</a:t>
            </a:r>
          </a:p>
        </p:txBody>
      </p:sp>
      <p:sp>
        <p:nvSpPr>
          <p:cNvPr id="5" name="ZoneTexte 4">
            <a:extLst>
              <a:ext uri="{FF2B5EF4-FFF2-40B4-BE49-F238E27FC236}">
                <a16:creationId xmlns:a16="http://schemas.microsoft.com/office/drawing/2014/main" id="{EC74E29D-EA3E-4FCF-9911-EDC97A388D8E}"/>
              </a:ext>
            </a:extLst>
          </p:cNvPr>
          <p:cNvSpPr txBox="1"/>
          <p:nvPr/>
        </p:nvSpPr>
        <p:spPr>
          <a:xfrm>
            <a:off x="838199" y="1655139"/>
            <a:ext cx="10515599" cy="830997"/>
          </a:xfrm>
          <a:prstGeom prst="rect">
            <a:avLst/>
          </a:prstGeom>
          <a:noFill/>
        </p:spPr>
        <p:txBody>
          <a:bodyPr wrap="square">
            <a:spAutoFit/>
          </a:bodyPr>
          <a:lstStyle/>
          <a:p>
            <a:pPr algn="just"/>
            <a:r>
              <a:rPr lang="fr-FR" sz="2400" b="1" dirty="0">
                <a:solidFill>
                  <a:srgbClr val="A0442F"/>
                </a:solidFill>
                <a:latin typeface="Poppins" panose="00000500000000000000" pitchFamily="2" charset="0"/>
                <a:cs typeface="Poppins" panose="00000500000000000000" pitchFamily="2" charset="0"/>
              </a:rPr>
              <a:t>Les enjeux pour les agents</a:t>
            </a:r>
          </a:p>
          <a:p>
            <a:pPr algn="just"/>
            <a:endParaRPr lang="fr-FR" sz="2400" dirty="0"/>
          </a:p>
        </p:txBody>
      </p:sp>
      <p:sp>
        <p:nvSpPr>
          <p:cNvPr id="6" name="Espace réservé du contenu 2">
            <a:extLst>
              <a:ext uri="{FF2B5EF4-FFF2-40B4-BE49-F238E27FC236}">
                <a16:creationId xmlns:a16="http://schemas.microsoft.com/office/drawing/2014/main" id="{AF78ADEB-FE1F-46AD-945E-800F68A16283}"/>
              </a:ext>
            </a:extLst>
          </p:cNvPr>
          <p:cNvSpPr txBox="1">
            <a:spLocks/>
          </p:cNvSpPr>
          <p:nvPr/>
        </p:nvSpPr>
        <p:spPr>
          <a:xfrm>
            <a:off x="838196" y="2185166"/>
            <a:ext cx="11126121" cy="795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fr-FR" sz="3200" dirty="0">
              <a:solidFill>
                <a:srgbClr val="111111"/>
              </a:solidFill>
              <a:latin typeface="Tahoma"/>
              <a:cs typeface="+mn-cs"/>
            </a:endParaRPr>
          </a:p>
          <a:p>
            <a:pPr marL="457200" lvl="1" indent="0">
              <a:buFont typeface="Arial" panose="020B0604020202020204" pitchFamily="34" charset="0"/>
              <a:buNone/>
            </a:pPr>
            <a:endParaRPr lang="fr-FR" dirty="0"/>
          </a:p>
          <a:p>
            <a:pPr lvl="1"/>
            <a:endParaRPr lang="fr-FR" dirty="0"/>
          </a:p>
        </p:txBody>
      </p:sp>
      <p:sp>
        <p:nvSpPr>
          <p:cNvPr id="7" name="Espace réservé du contenu 2">
            <a:extLst>
              <a:ext uri="{FF2B5EF4-FFF2-40B4-BE49-F238E27FC236}">
                <a16:creationId xmlns:a16="http://schemas.microsoft.com/office/drawing/2014/main" id="{4B95FE22-2193-4A34-9805-B1F0C9B40573}"/>
              </a:ext>
            </a:extLst>
          </p:cNvPr>
          <p:cNvSpPr txBox="1">
            <a:spLocks/>
          </p:cNvSpPr>
          <p:nvPr/>
        </p:nvSpPr>
        <p:spPr>
          <a:xfrm>
            <a:off x="2714017" y="2357610"/>
            <a:ext cx="8639782" cy="33601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fr-FR" sz="1800" b="1" u="sng" dirty="0">
                <a:solidFill>
                  <a:srgbClr val="3998A5"/>
                </a:solidFill>
                <a:cs typeface="Calibri" panose="020F0502020204030204" pitchFamily="34" charset="0"/>
              </a:rPr>
              <a:t>Un nouveau composant de l’Action Sociale favorisant la reconnaissance des agents </a:t>
            </a:r>
          </a:p>
          <a:p>
            <a:pPr algn="just"/>
            <a:endParaRPr lang="fr-FR" sz="1800" b="1" dirty="0">
              <a:solidFill>
                <a:srgbClr val="3998A5"/>
              </a:solidFill>
              <a:cs typeface="Calibri" panose="020F0502020204030204" pitchFamily="34" charset="0"/>
            </a:endParaRPr>
          </a:p>
          <a:p>
            <a:pPr algn="just">
              <a:buFont typeface="Wingdings" panose="05000000000000000000" pitchFamily="2" charset="2"/>
              <a:buChar char="Ø"/>
            </a:pPr>
            <a:r>
              <a:rPr lang="fr-FR" sz="1800" b="1" u="sng" dirty="0">
                <a:solidFill>
                  <a:srgbClr val="3998A5"/>
                </a:solidFill>
                <a:cs typeface="Calibri" panose="020F0502020204030204" pitchFamily="34" charset="0"/>
              </a:rPr>
              <a:t>Une aide non négligeable dans la vie privée des agents </a:t>
            </a:r>
          </a:p>
          <a:p>
            <a:pPr marL="0" indent="0" algn="just">
              <a:buNone/>
            </a:pPr>
            <a:endParaRPr lang="fr-FR" sz="1800" b="1" dirty="0">
              <a:solidFill>
                <a:srgbClr val="3998A5"/>
              </a:solidFill>
              <a:cs typeface="Calibri" panose="020F0502020204030204" pitchFamily="34" charset="0"/>
            </a:endParaRPr>
          </a:p>
          <a:p>
            <a:pPr algn="just">
              <a:buFont typeface="Wingdings" panose="05000000000000000000" pitchFamily="2" charset="2"/>
              <a:buChar char="Ø"/>
            </a:pPr>
            <a:r>
              <a:rPr lang="fr-FR" sz="1800" b="1" u="sng" dirty="0">
                <a:solidFill>
                  <a:srgbClr val="3998A5"/>
                </a:solidFill>
                <a:cs typeface="Calibri" panose="020F0502020204030204" pitchFamily="34" charset="0"/>
              </a:rPr>
              <a:t>Renforce le sentiment d’appartenance à la collectivité</a:t>
            </a:r>
          </a:p>
          <a:p>
            <a:pPr algn="just">
              <a:buFont typeface="Wingdings" panose="05000000000000000000" pitchFamily="2" charset="2"/>
              <a:buChar char="Ø"/>
            </a:pPr>
            <a:endParaRPr lang="fr-FR" sz="1800" b="1" u="sng" dirty="0">
              <a:solidFill>
                <a:srgbClr val="3998A5"/>
              </a:solidFill>
              <a:cs typeface="Calibri" panose="020F0502020204030204" pitchFamily="34" charset="0"/>
            </a:endParaRPr>
          </a:p>
          <a:p>
            <a:pPr algn="just">
              <a:buFont typeface="Wingdings" panose="05000000000000000000" pitchFamily="2" charset="2"/>
              <a:buChar char="Ø"/>
            </a:pPr>
            <a:r>
              <a:rPr lang="fr-FR" sz="1800" b="1" u="sng" dirty="0">
                <a:solidFill>
                  <a:srgbClr val="3998A5"/>
                </a:solidFill>
                <a:cs typeface="Calibri" panose="020F0502020204030204" pitchFamily="34" charset="0"/>
              </a:rPr>
              <a:t>Renforcer l’engagement dans le travail</a:t>
            </a:r>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pic>
        <p:nvPicPr>
          <p:cNvPr id="4" name="Image 3" descr="Une image contenant clipart&#10;&#10;Description générée automatiquement">
            <a:extLst>
              <a:ext uri="{FF2B5EF4-FFF2-40B4-BE49-F238E27FC236}">
                <a16:creationId xmlns:a16="http://schemas.microsoft.com/office/drawing/2014/main" id="{BAB5F099-ACEA-4414-9C62-DD4EF98D8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28" y="2582934"/>
            <a:ext cx="2143125" cy="2143125"/>
          </a:xfrm>
          <a:prstGeom prst="rect">
            <a:avLst/>
          </a:prstGeom>
        </p:spPr>
      </p:pic>
    </p:spTree>
    <p:extLst>
      <p:ext uri="{BB962C8B-B14F-4D97-AF65-F5344CB8AC3E}">
        <p14:creationId xmlns:p14="http://schemas.microsoft.com/office/powerpoint/2010/main" val="287274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72483-F6D6-408A-9E95-D702A7F6B1E6}"/>
              </a:ext>
            </a:extLst>
          </p:cNvPr>
          <p:cNvSpPr>
            <a:spLocks noGrp="1"/>
          </p:cNvSpPr>
          <p:nvPr>
            <p:ph type="title"/>
          </p:nvPr>
        </p:nvSpPr>
        <p:spPr/>
        <p:txBody>
          <a:bodyPr>
            <a:normAutofit/>
          </a:bodyPr>
          <a:lstStyle/>
          <a:p>
            <a:r>
              <a:rPr lang="fr-FR" dirty="0"/>
              <a:t>II. Evolution de l’ordonnance du 17 février 2021</a:t>
            </a:r>
          </a:p>
        </p:txBody>
      </p:sp>
    </p:spTree>
    <p:extLst>
      <p:ext uri="{BB962C8B-B14F-4D97-AF65-F5344CB8AC3E}">
        <p14:creationId xmlns:p14="http://schemas.microsoft.com/office/powerpoint/2010/main" val="47262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838201" y="1690688"/>
            <a:ext cx="10515598" cy="40270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Rapport de 3 inspections générales (finances, administration, affaires sociales) en 2019 (publié en octobre 2020) sur la PSC des agents publics</a:t>
            </a:r>
          </a:p>
          <a:p>
            <a:pPr lvl="1" algn="just"/>
            <a:r>
              <a:rPr lang="fr-FR" sz="1600" dirty="0"/>
              <a:t>= hétérogénéité des participations</a:t>
            </a:r>
          </a:p>
          <a:p>
            <a:pPr lvl="1" algn="just"/>
            <a:endParaRPr lang="fr-FR" sz="1600" dirty="0"/>
          </a:p>
          <a:p>
            <a:pPr algn="just"/>
            <a:r>
              <a:rPr lang="fr-FR" sz="2000" dirty="0"/>
              <a:t>Volonté </a:t>
            </a:r>
            <a:r>
              <a:rPr lang="fr-FR" sz="2000" b="1" dirty="0">
                <a:solidFill>
                  <a:srgbClr val="3998A5"/>
                </a:solidFill>
              </a:rPr>
              <a:t>d’homogénéisation entre fonctions publiques </a:t>
            </a:r>
            <a:r>
              <a:rPr lang="fr-FR" sz="2000" dirty="0"/>
              <a:t>et de rapprochement du dispositif en place dans le privé</a:t>
            </a:r>
          </a:p>
          <a:p>
            <a:pPr algn="just"/>
            <a:endParaRPr lang="fr-FR" sz="2000" dirty="0"/>
          </a:p>
          <a:p>
            <a:pPr algn="just"/>
            <a:r>
              <a:rPr lang="fr-FR" sz="2000" dirty="0"/>
              <a:t>Art. 40 loi TFP avait prévu une </a:t>
            </a:r>
            <a:r>
              <a:rPr lang="fr-FR" sz="2000" b="1" dirty="0">
                <a:solidFill>
                  <a:srgbClr val="3998A5"/>
                </a:solidFill>
              </a:rPr>
              <a:t>redéfinition de la participation employeur </a:t>
            </a:r>
            <a:r>
              <a:rPr lang="fr-FR" sz="2000" dirty="0"/>
              <a:t>par ordonnance</a:t>
            </a:r>
          </a:p>
          <a:p>
            <a:pPr algn="just"/>
            <a:endParaRPr lang="fr-FR" sz="2000" dirty="0"/>
          </a:p>
          <a:p>
            <a:pPr marL="457200" lvl="1" indent="0" algn="just">
              <a:buNone/>
            </a:pPr>
            <a:r>
              <a:rPr lang="fr-FR" sz="2000" dirty="0"/>
              <a:t>= </a:t>
            </a:r>
            <a:r>
              <a:rPr lang="fr-FR" sz="2000" b="1" dirty="0">
                <a:solidFill>
                  <a:schemeClr val="tx2"/>
                </a:solidFill>
              </a:rPr>
              <a:t>Ordonnance n°2021-175 du 17 février 2021 relative à la protection sociale complémentaire dans la fonction publique </a:t>
            </a:r>
          </a:p>
          <a:p>
            <a:pPr marL="457200" lvl="1" indent="0" algn="just">
              <a:buNone/>
            </a:pPr>
            <a:r>
              <a:rPr lang="fr-FR" sz="2000" i="1" dirty="0"/>
              <a:t>+ ordonnance n°2021-174 sur la négociation et les accords collectifs</a:t>
            </a:r>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104638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418288" y="1690687"/>
            <a:ext cx="11353799" cy="4802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600" i="0" u="none" strike="noStrike" baseline="0" dirty="0">
              <a:solidFill>
                <a:srgbClr val="000000"/>
              </a:solidFill>
            </a:endParaRPr>
          </a:p>
          <a:p>
            <a:pPr algn="l"/>
            <a:endParaRPr lang="fr-FR" sz="1600" b="0" i="0" u="none" strike="noStrike" baseline="0" dirty="0">
              <a:solidFill>
                <a:srgbClr val="000000"/>
              </a:solidFill>
            </a:endParaRPr>
          </a:p>
          <a:p>
            <a:pPr marL="0" indent="0">
              <a:buNone/>
            </a:pPr>
            <a:r>
              <a:rPr lang="fr-FR" sz="1800" b="0" i="0" u="none" strike="noStrike" baseline="0" dirty="0">
                <a:solidFill>
                  <a:srgbClr val="000000"/>
                </a:solidFill>
                <a:latin typeface="Arial" panose="020B0604020202020204" pitchFamily="34" charset="0"/>
              </a:rPr>
              <a:t>	</a:t>
            </a:r>
          </a:p>
          <a:p>
            <a:pPr marL="0" indent="0">
              <a:buNone/>
            </a:pPr>
            <a:endParaRPr lang="fr-FR" sz="1800" b="0" i="0" u="none" strike="noStrike" baseline="0" dirty="0">
              <a:solidFill>
                <a:srgbClr val="000000"/>
              </a:solidFill>
              <a:latin typeface="Calibri" panose="020F0502020204030204" pitchFamily="34" charset="0"/>
            </a:endParaRPr>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graphicFrame>
        <p:nvGraphicFramePr>
          <p:cNvPr id="6" name="Espace réservé du contenu 3">
            <a:extLst>
              <a:ext uri="{FF2B5EF4-FFF2-40B4-BE49-F238E27FC236}">
                <a16:creationId xmlns:a16="http://schemas.microsoft.com/office/drawing/2014/main" id="{AB4DD2AB-4C83-466D-B387-DC62D1604BF2}"/>
              </a:ext>
            </a:extLst>
          </p:cNvPr>
          <p:cNvGraphicFramePr>
            <a:graphicFrameLocks/>
          </p:cNvGraphicFramePr>
          <p:nvPr>
            <p:extLst>
              <p:ext uri="{D42A27DB-BD31-4B8C-83A1-F6EECF244321}">
                <p14:modId xmlns:p14="http://schemas.microsoft.com/office/powerpoint/2010/main" val="2891717950"/>
              </p:ext>
            </p:extLst>
          </p:nvPr>
        </p:nvGraphicFramePr>
        <p:xfrm>
          <a:off x="1590098" y="1542492"/>
          <a:ext cx="8229600" cy="377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CD20FD7F-B762-4845-A375-EC45186864D2}"/>
              </a:ext>
            </a:extLst>
          </p:cNvPr>
          <p:cNvSpPr txBox="1"/>
          <p:nvPr/>
        </p:nvSpPr>
        <p:spPr>
          <a:xfrm>
            <a:off x="1744458" y="5623485"/>
            <a:ext cx="8229600" cy="738664"/>
          </a:xfrm>
          <a:prstGeom prst="rect">
            <a:avLst/>
          </a:prstGeom>
          <a:noFill/>
        </p:spPr>
        <p:txBody>
          <a:bodyPr wrap="square">
            <a:spAutoFit/>
          </a:bodyPr>
          <a:lstStyle/>
          <a:p>
            <a:pPr algn="r"/>
            <a:r>
              <a:rPr lang="fr-FR" sz="1400" dirty="0">
                <a:latin typeface="Poppins" panose="00000500000000000000" pitchFamily="2" charset="0"/>
                <a:cs typeface="Poppins" panose="00000500000000000000" pitchFamily="2" charset="0"/>
              </a:rPr>
              <a:t>* M</a:t>
            </a:r>
            <a:r>
              <a:rPr lang="fr-FR" sz="1400" dirty="0">
                <a:effectLst/>
                <a:latin typeface="Poppins" panose="00000500000000000000" pitchFamily="2" charset="0"/>
                <a:ea typeface="Calibri" panose="020F0502020204030204" pitchFamily="34" charset="0"/>
                <a:cs typeface="Poppins" panose="00000500000000000000" pitchFamily="2" charset="0"/>
              </a:rPr>
              <a:t>ontants de référence estimés entre 30€ et 50€. </a:t>
            </a:r>
          </a:p>
          <a:p>
            <a:pPr algn="r"/>
            <a:r>
              <a:rPr lang="fr-FR" sz="1400" dirty="0">
                <a:effectLst/>
                <a:latin typeface="Poppins" panose="00000500000000000000" pitchFamily="2" charset="0"/>
                <a:ea typeface="Calibri" panose="020F0502020204030204" pitchFamily="34" charset="0"/>
                <a:cs typeface="Poppins" panose="00000500000000000000" pitchFamily="2" charset="0"/>
              </a:rPr>
              <a:t>Soit une participation financière comprise entre 6€ et 10€ par agent et par mois.</a:t>
            </a:r>
            <a:endParaRPr lang="fr-FR" sz="1400" dirty="0">
              <a:latin typeface="Poppins" panose="00000500000000000000" pitchFamily="2" charset="0"/>
              <a:cs typeface="Poppins" panose="00000500000000000000" pitchFamily="2" charset="0"/>
            </a:endParaRPr>
          </a:p>
          <a:p>
            <a:pPr algn="r"/>
            <a:r>
              <a:rPr lang="fr-FR" sz="1400" dirty="0">
                <a:latin typeface="Poppins" panose="00000500000000000000" pitchFamily="2" charset="0"/>
                <a:ea typeface="Calibri" panose="020F0502020204030204" pitchFamily="34" charset="0"/>
                <a:cs typeface="Poppins" panose="00000500000000000000" pitchFamily="2" charset="0"/>
              </a:rPr>
              <a:t>** P</a:t>
            </a:r>
            <a:r>
              <a:rPr lang="fr-FR" sz="1400" dirty="0">
                <a:effectLst/>
                <a:latin typeface="Poppins" panose="00000500000000000000" pitchFamily="2" charset="0"/>
                <a:ea typeface="Calibri" panose="020F0502020204030204" pitchFamily="34" charset="0"/>
                <a:cs typeface="Poppins" panose="00000500000000000000" pitchFamily="2" charset="0"/>
              </a:rPr>
              <a:t>anier de soins estimé par la DGCL dans une fourchette comprise entre 25€ et 35€</a:t>
            </a:r>
          </a:p>
        </p:txBody>
      </p:sp>
      <p:pic>
        <p:nvPicPr>
          <p:cNvPr id="8" name="Image 7">
            <a:extLst>
              <a:ext uri="{FF2B5EF4-FFF2-40B4-BE49-F238E27FC236}">
                <a16:creationId xmlns:a16="http://schemas.microsoft.com/office/drawing/2014/main" id="{036F68FF-CF38-485D-B13C-ED0639BF95C0}"/>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10994" y="5567245"/>
            <a:ext cx="854944" cy="851144"/>
          </a:xfrm>
          <a:prstGeom prst="rect">
            <a:avLst/>
          </a:prstGeom>
        </p:spPr>
      </p:pic>
    </p:spTree>
    <p:extLst>
      <p:ext uri="{BB962C8B-B14F-4D97-AF65-F5344CB8AC3E}">
        <p14:creationId xmlns:p14="http://schemas.microsoft.com/office/powerpoint/2010/main" val="320682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418288" y="1690688"/>
            <a:ext cx="11206265" cy="40270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3998A5"/>
                </a:solidFill>
              </a:rPr>
              <a:t>Ce que l’ordonnance du 17 février 2021 ne change pas par rapport aux dispositions réglementaires actuellement en vigueur :</a:t>
            </a:r>
          </a:p>
          <a:p>
            <a:r>
              <a:rPr lang="fr-FR" sz="2000" b="0" i="0" u="none" strike="noStrike" baseline="0" dirty="0">
                <a:solidFill>
                  <a:srgbClr val="000000"/>
                </a:solidFill>
              </a:rPr>
              <a:t>Modulation de la participation dans un but d’intérêt social en fonction du revenu de l’agent et, le cas échéant, de sa situation familiale </a:t>
            </a:r>
          </a:p>
          <a:p>
            <a:r>
              <a:rPr lang="fr-FR" sz="2000" b="0" i="0" u="none" strike="noStrike" baseline="0" dirty="0">
                <a:solidFill>
                  <a:srgbClr val="000000"/>
                </a:solidFill>
              </a:rPr>
              <a:t>Pas de participation pour les agents retraités (santé) </a:t>
            </a:r>
          </a:p>
          <a:p>
            <a:r>
              <a:rPr lang="fr-FR" sz="2000" b="0" i="0" u="none" strike="noStrike" baseline="0" dirty="0">
                <a:solidFill>
                  <a:srgbClr val="000000"/>
                </a:solidFill>
              </a:rPr>
              <a:t>Versement de la participation à l’agent ou à l’organisme d’assurance</a:t>
            </a:r>
            <a:r>
              <a:rPr lang="fr-FR" sz="2400" b="0" i="0" u="none" strike="noStrike" baseline="0" dirty="0">
                <a:solidFill>
                  <a:srgbClr val="000000"/>
                </a:solidFill>
                <a:latin typeface="Arial" panose="020B0604020202020204" pitchFamily="34" charset="0"/>
              </a:rPr>
              <a:t>	</a:t>
            </a:r>
          </a:p>
          <a:p>
            <a:pPr algn="just">
              <a:defRPr/>
            </a:pPr>
            <a:endParaRPr lang="fr-FR" sz="3000" u="sng" dirty="0">
              <a:solidFill>
                <a:srgbClr val="111111"/>
              </a:solidFill>
              <a:latin typeface="Tahoma"/>
            </a:endParaRPr>
          </a:p>
          <a:p>
            <a:pPr marL="0" indent="0" algn="just">
              <a:buNone/>
              <a:defRPr/>
            </a:pPr>
            <a:r>
              <a:rPr lang="fr-FR" sz="2000" b="1" dirty="0"/>
              <a:t>Cette participation est ouverte aux contrats collectifs ou individuels. L’ordonnance maintient la distinction entre les contrats labellisés et les conventions de participation.</a:t>
            </a:r>
          </a:p>
          <a:p>
            <a:pPr marL="0" indent="0" algn="just">
              <a:buNone/>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345169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233464" y="1690688"/>
            <a:ext cx="9105089" cy="40270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u="sng" dirty="0"/>
              <a:t>Possibilité</a:t>
            </a:r>
            <a:r>
              <a:rPr lang="fr-FR" sz="2000" dirty="0"/>
              <a:t>, dans le cadre d’un accord collectif (ou majoritaire) de rendre l’adhésion des agents obligatoire au contrat collectif</a:t>
            </a:r>
          </a:p>
          <a:p>
            <a:pPr lvl="1" algn="just"/>
            <a:r>
              <a:rPr lang="fr-FR" sz="1600" dirty="0"/>
              <a:t>Assure une couverture de tous les agents</a:t>
            </a:r>
          </a:p>
          <a:p>
            <a:pPr lvl="1" algn="just"/>
            <a:r>
              <a:rPr lang="fr-FR" sz="1600" dirty="0"/>
              <a:t>Garantit une mutualisation du risque et une solidarité intergénérationnelle</a:t>
            </a:r>
          </a:p>
          <a:p>
            <a:pPr lvl="1" algn="just"/>
            <a:r>
              <a:rPr lang="fr-FR" sz="1600" dirty="0"/>
              <a:t>Possibilité(s) d’exonération de l’obligation d’adhésion à définir par décret</a:t>
            </a:r>
          </a:p>
          <a:p>
            <a:pPr lvl="1" algn="just"/>
            <a:r>
              <a:rPr lang="fr-FR" sz="1600" dirty="0"/>
              <a:t>Demande de négociation qui peut être à l’initiative des organisations syndicales (OS)</a:t>
            </a:r>
          </a:p>
          <a:p>
            <a:pPr lvl="1" algn="just"/>
            <a:r>
              <a:rPr lang="fr-FR" sz="1600" dirty="0"/>
              <a:t>Nb : les collectivités rattachées au Comité technique/Comité social Territorial du CDG60 pourront habiliter ce dernier à négocier avec les OS représentatives en vue de la conclusion d’un accord collectif sur la PSC</a:t>
            </a:r>
          </a:p>
          <a:p>
            <a:pPr marL="457200" lvl="1" indent="0" algn="just">
              <a:buNone/>
            </a:pPr>
            <a:endParaRPr lang="fr-FR" sz="1600" dirty="0"/>
          </a:p>
          <a:p>
            <a:pPr algn="just"/>
            <a:r>
              <a:rPr lang="fr-FR" sz="2000" dirty="0"/>
              <a:t>Obligation de tenir un débat sur la PSC en assemblée délibérante d’ici le 17/02/2022 puis dans les 6 mois suivant leur renouvellement général</a:t>
            </a:r>
          </a:p>
          <a:p>
            <a:r>
              <a:rPr lang="fr-FR" sz="2000" dirty="0"/>
              <a:t>L’ordonnance conserve la possibilité de recourir à la labellisation</a:t>
            </a:r>
          </a:p>
          <a:p>
            <a:pPr marL="0" indent="0">
              <a:buNone/>
            </a:pPr>
            <a:endParaRPr lang="fr-FR" sz="2000" dirty="0"/>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
        <p:nvSpPr>
          <p:cNvPr id="6" name="ZoneTexte 5">
            <a:extLst>
              <a:ext uri="{FF2B5EF4-FFF2-40B4-BE49-F238E27FC236}">
                <a16:creationId xmlns:a16="http://schemas.microsoft.com/office/drawing/2014/main" id="{48973E59-69F5-45F6-AD41-CCE05A0FEA1D}"/>
              </a:ext>
            </a:extLst>
          </p:cNvPr>
          <p:cNvSpPr txBox="1"/>
          <p:nvPr/>
        </p:nvSpPr>
        <p:spPr>
          <a:xfrm>
            <a:off x="9513651" y="1928708"/>
            <a:ext cx="2599564" cy="246691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lvl="1" algn="ctr">
              <a:buNone/>
            </a:pPr>
            <a:r>
              <a:rPr lang="fr-FR" sz="1200" dirty="0">
                <a:latin typeface="Poppins" panose="00000500000000000000" pitchFamily="2" charset="0"/>
                <a:cs typeface="Poppins" panose="00000500000000000000" pitchFamily="2" charset="0"/>
              </a:rPr>
              <a:t>Un accord collectif (ou majoritaire) est un accord signé par une ou plusieurs OS appelées à négocier et ayant recueilli au moins 50% des voix aux dernières élections pro.</a:t>
            </a:r>
          </a:p>
        </p:txBody>
      </p:sp>
    </p:spTree>
    <p:extLst>
      <p:ext uri="{BB962C8B-B14F-4D97-AF65-F5344CB8AC3E}">
        <p14:creationId xmlns:p14="http://schemas.microsoft.com/office/powerpoint/2010/main" val="20848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233464" y="1690688"/>
            <a:ext cx="11751013" cy="40270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
        <p:nvSpPr>
          <p:cNvPr id="7" name="ZoneTexte 6">
            <a:extLst>
              <a:ext uri="{FF2B5EF4-FFF2-40B4-BE49-F238E27FC236}">
                <a16:creationId xmlns:a16="http://schemas.microsoft.com/office/drawing/2014/main" id="{F5AE642C-D6F0-4E0B-B170-697601C9B852}"/>
              </a:ext>
            </a:extLst>
          </p:cNvPr>
          <p:cNvSpPr txBox="1"/>
          <p:nvPr/>
        </p:nvSpPr>
        <p:spPr>
          <a:xfrm>
            <a:off x="651753" y="1690688"/>
            <a:ext cx="10914434" cy="4524315"/>
          </a:xfrm>
          <a:prstGeom prst="rect">
            <a:avLst/>
          </a:prstGeom>
          <a:noFill/>
        </p:spPr>
        <p:txBody>
          <a:bodyPr wrap="square">
            <a:spAutoFit/>
          </a:bodyPr>
          <a:lstStyle/>
          <a:p>
            <a:pPr algn="just"/>
            <a:r>
              <a:rPr lang="fr-FR" b="1" dirty="0">
                <a:solidFill>
                  <a:srgbClr val="A0442F"/>
                </a:solidFill>
                <a:latin typeface="Poppins" panose="00000500000000000000" pitchFamily="2" charset="0"/>
                <a:cs typeface="Poppins" panose="00000500000000000000" pitchFamily="2" charset="0"/>
              </a:rPr>
              <a:t>Possibilité d’adhésion par les employeurs publics à une convention de participation conclue par les centres de gestion</a:t>
            </a:r>
          </a:p>
          <a:p>
            <a:pPr algn="just"/>
            <a:endParaRPr lang="fr-FR" b="1" dirty="0">
              <a:latin typeface="Poppins" panose="00000500000000000000" pitchFamily="2" charset="0"/>
              <a:cs typeface="Poppins" panose="00000500000000000000" pitchFamily="2" charset="0"/>
            </a:endParaRPr>
          </a:p>
          <a:p>
            <a:pPr algn="just"/>
            <a:r>
              <a:rPr lang="fr-FR" dirty="0">
                <a:latin typeface="Poppins" panose="00000500000000000000" pitchFamily="2" charset="0"/>
                <a:cs typeface="Poppins" panose="00000500000000000000" pitchFamily="2" charset="0"/>
              </a:rPr>
              <a:t>Au titre de la couverture des risques « santé » et « prévoyance », les centres de gestion </a:t>
            </a:r>
            <a:r>
              <a:rPr lang="fr-FR" b="1" u="sng" dirty="0">
                <a:latin typeface="Poppins" panose="00000500000000000000" pitchFamily="2" charset="0"/>
                <a:cs typeface="Poppins" panose="00000500000000000000" pitchFamily="2" charset="0"/>
              </a:rPr>
              <a:t>devront</a:t>
            </a:r>
            <a:r>
              <a:rPr lang="fr-FR" dirty="0">
                <a:latin typeface="Poppins" panose="00000500000000000000" pitchFamily="2" charset="0"/>
                <a:cs typeface="Poppins" panose="00000500000000000000" pitchFamily="2" charset="0"/>
              </a:rPr>
              <a:t> conclure, pour le compte des collectivités territoriales et établissements publics affiliés, après une procédure de mise en concurrence, des conventions de participation.</a:t>
            </a:r>
          </a:p>
          <a:p>
            <a:pPr algn="just"/>
            <a:endParaRPr lang="fr-FR" dirty="0">
              <a:latin typeface="Poppins" panose="00000500000000000000" pitchFamily="2" charset="0"/>
              <a:cs typeface="Poppins" panose="00000500000000000000" pitchFamily="2" charset="0"/>
            </a:endParaRPr>
          </a:p>
          <a:p>
            <a:pPr algn="just"/>
            <a:r>
              <a:rPr lang="fr-FR" b="1" dirty="0">
                <a:latin typeface="Poppins" panose="00000500000000000000" pitchFamily="2" charset="0"/>
                <a:cs typeface="Poppins" panose="00000500000000000000" pitchFamily="2" charset="0"/>
              </a:rPr>
              <a:t>Rappel</a:t>
            </a:r>
            <a:r>
              <a:rPr lang="fr-FR" dirty="0">
                <a:latin typeface="Poppins" panose="00000500000000000000" pitchFamily="2" charset="0"/>
                <a:cs typeface="Poppins" panose="00000500000000000000" pitchFamily="2" charset="0"/>
              </a:rPr>
              <a:t> : </a:t>
            </a:r>
            <a:r>
              <a:rPr lang="fr-FR" i="1" dirty="0">
                <a:latin typeface="Poppins" panose="00000500000000000000" pitchFamily="2" charset="0"/>
                <a:cs typeface="Poppins" panose="00000500000000000000" pitchFamily="2" charset="0"/>
              </a:rPr>
              <a:t>les employeurs publics doivent donc préalablement mandater le centre de gestion.</a:t>
            </a:r>
            <a:endParaRPr lang="fr-FR" dirty="0">
              <a:latin typeface="Poppins" panose="00000500000000000000" pitchFamily="2" charset="0"/>
              <a:cs typeface="Poppins" panose="00000500000000000000" pitchFamily="2" charset="0"/>
            </a:endParaRPr>
          </a:p>
          <a:p>
            <a:pPr algn="just"/>
            <a:endParaRPr lang="fr-FR" dirty="0">
              <a:latin typeface="Poppins" panose="00000500000000000000" pitchFamily="2" charset="0"/>
              <a:cs typeface="Poppins" panose="00000500000000000000" pitchFamily="2" charset="0"/>
            </a:endParaRPr>
          </a:p>
          <a:p>
            <a:pPr algn="just"/>
            <a:r>
              <a:rPr lang="fr-FR" dirty="0">
                <a:latin typeface="Poppins" panose="00000500000000000000" pitchFamily="2" charset="0"/>
                <a:cs typeface="Poppins" panose="00000500000000000000" pitchFamily="2" charset="0"/>
              </a:rPr>
              <a:t>Ces conventions peuvent être conclues à un niveau régional ou interrégional selon les modalités déterminées par le schéma régional ou interrégional de coordination, de mutualisation et de spécialisation des CDG.</a:t>
            </a:r>
          </a:p>
          <a:p>
            <a:pPr algn="just"/>
            <a:endParaRPr lang="fr-FR" dirty="0">
              <a:latin typeface="Poppins" panose="00000500000000000000" pitchFamily="2" charset="0"/>
              <a:cs typeface="Poppins" panose="00000500000000000000" pitchFamily="2" charset="0"/>
            </a:endParaRPr>
          </a:p>
          <a:p>
            <a:pPr algn="just"/>
            <a:r>
              <a:rPr lang="fr-FR" dirty="0">
                <a:latin typeface="Poppins" panose="00000500000000000000" pitchFamily="2" charset="0"/>
                <a:cs typeface="Poppins" panose="00000500000000000000" pitchFamily="2" charset="0"/>
              </a:rPr>
              <a:t>Les employeurs publics </a:t>
            </a:r>
            <a:r>
              <a:rPr lang="fr-FR" b="1" dirty="0">
                <a:latin typeface="Poppins" panose="00000500000000000000" pitchFamily="2" charset="0"/>
                <a:cs typeface="Poppins" panose="00000500000000000000" pitchFamily="2" charset="0"/>
              </a:rPr>
              <a:t>peuvent adhérer à ces conventions</a:t>
            </a:r>
            <a:r>
              <a:rPr lang="fr-FR" dirty="0">
                <a:latin typeface="Poppins" panose="00000500000000000000" pitchFamily="2" charset="0"/>
                <a:cs typeface="Poppins" panose="00000500000000000000" pitchFamily="2" charset="0"/>
              </a:rPr>
              <a:t> pour un ou plusieurs des risques que ces conventions sont destinées à couvrir, après signature d'un accord avec le centre de gestion.</a:t>
            </a:r>
            <a:endParaRPr lang="fr-FR"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3878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233464" y="1690688"/>
            <a:ext cx="11751013" cy="40270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
        <p:nvSpPr>
          <p:cNvPr id="7" name="ZoneTexte 6">
            <a:extLst>
              <a:ext uri="{FF2B5EF4-FFF2-40B4-BE49-F238E27FC236}">
                <a16:creationId xmlns:a16="http://schemas.microsoft.com/office/drawing/2014/main" id="{F5AE642C-D6F0-4E0B-B170-697601C9B852}"/>
              </a:ext>
            </a:extLst>
          </p:cNvPr>
          <p:cNvSpPr txBox="1"/>
          <p:nvPr/>
        </p:nvSpPr>
        <p:spPr>
          <a:xfrm>
            <a:off x="651753" y="1615345"/>
            <a:ext cx="10914434" cy="646331"/>
          </a:xfrm>
          <a:prstGeom prst="rect">
            <a:avLst/>
          </a:prstGeom>
          <a:noFill/>
        </p:spPr>
        <p:txBody>
          <a:bodyPr wrap="square">
            <a:spAutoFit/>
          </a:bodyPr>
          <a:lstStyle/>
          <a:p>
            <a:pPr algn="just"/>
            <a:r>
              <a:rPr lang="fr-FR" b="1" dirty="0">
                <a:solidFill>
                  <a:srgbClr val="A0442F"/>
                </a:solidFill>
                <a:latin typeface="Poppins" panose="00000500000000000000" pitchFamily="2" charset="0"/>
                <a:cs typeface="Poppins" panose="00000500000000000000" pitchFamily="2" charset="0"/>
              </a:rPr>
              <a:t>Contrats éligibles à la participation obligatoire des employeurs territoriaux au financement de la PSC</a:t>
            </a:r>
          </a:p>
        </p:txBody>
      </p:sp>
      <p:sp>
        <p:nvSpPr>
          <p:cNvPr id="8" name="ZoneTexte 7">
            <a:extLst>
              <a:ext uri="{FF2B5EF4-FFF2-40B4-BE49-F238E27FC236}">
                <a16:creationId xmlns:a16="http://schemas.microsoft.com/office/drawing/2014/main" id="{9F255767-44E7-46F1-90BE-286046303036}"/>
              </a:ext>
            </a:extLst>
          </p:cNvPr>
          <p:cNvSpPr txBox="1"/>
          <p:nvPr/>
        </p:nvSpPr>
        <p:spPr>
          <a:xfrm>
            <a:off x="103762" y="6492875"/>
            <a:ext cx="2421491" cy="276999"/>
          </a:xfrm>
          <a:prstGeom prst="rect">
            <a:avLst/>
          </a:prstGeom>
          <a:noFill/>
        </p:spPr>
        <p:txBody>
          <a:bodyPr wrap="square">
            <a:spAutoFit/>
          </a:bodyPr>
          <a:lstStyle/>
          <a:p>
            <a:pPr marL="0" indent="0">
              <a:buNone/>
            </a:pPr>
            <a:r>
              <a:rPr lang="fr-FR" sz="1200" i="1" dirty="0"/>
              <a:t>Source : CIG Petite Couronne</a:t>
            </a:r>
          </a:p>
        </p:txBody>
      </p:sp>
      <p:pic>
        <p:nvPicPr>
          <p:cNvPr id="6" name="Image 5">
            <a:extLst>
              <a:ext uri="{FF2B5EF4-FFF2-40B4-BE49-F238E27FC236}">
                <a16:creationId xmlns:a16="http://schemas.microsoft.com/office/drawing/2014/main" id="{C14EE687-56F0-4BDE-AB99-6C946F630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938" y="2039554"/>
            <a:ext cx="5449428" cy="4303840"/>
          </a:xfrm>
          <a:prstGeom prst="rect">
            <a:avLst/>
          </a:prstGeom>
        </p:spPr>
      </p:pic>
    </p:spTree>
    <p:extLst>
      <p:ext uri="{BB962C8B-B14F-4D97-AF65-F5344CB8AC3E}">
        <p14:creationId xmlns:p14="http://schemas.microsoft.com/office/powerpoint/2010/main" val="159180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603115" y="1690688"/>
            <a:ext cx="10009762" cy="402706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fr-FR" sz="7200" dirty="0">
                <a:effectLst/>
                <a:ea typeface="Calibri" panose="020F0502020204030204" pitchFamily="34" charset="0"/>
              </a:rPr>
              <a:t>Reste à travers les décrets d’application de l’ordonnance sur la protection sociale complémentaire un </a:t>
            </a:r>
            <a:r>
              <a:rPr lang="fr-FR" sz="7200" b="1" dirty="0">
                <a:solidFill>
                  <a:srgbClr val="A0442F"/>
                </a:solidFill>
                <a:effectLst/>
                <a:ea typeface="Calibri" panose="020F0502020204030204" pitchFamily="34" charset="0"/>
              </a:rPr>
              <a:t>certain nombre de points à préciser</a:t>
            </a:r>
            <a:r>
              <a:rPr lang="fr-FR" sz="7200" dirty="0">
                <a:effectLst/>
                <a:ea typeface="Calibri" panose="020F0502020204030204" pitchFamily="34" charset="0"/>
              </a:rPr>
              <a:t>. Parmi eux :</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Le montant de référence sur lequel se basera la participation (quel panier de soins minimal pourra correspondre en santé, quelle garantie en prévoyance) et quel indice de révision ?</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La portabilité des contrats en cas de mobilité</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Le public éligible</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Les critères de solidarité intergénérationnelle exigibles lors des consultations</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La situation des retraités</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La situation des agents multi-employeurs</a:t>
            </a:r>
          </a:p>
          <a:p>
            <a:pPr marL="800100" lvl="1" indent="-342900" algn="just">
              <a:lnSpc>
                <a:spcPct val="106000"/>
              </a:lnSpc>
              <a:buFont typeface="Wingdings" panose="05000000000000000000" pitchFamily="2" charset="2"/>
              <a:buChar char=""/>
            </a:pPr>
            <a:r>
              <a:rPr lang="fr-FR" sz="7200" dirty="0">
                <a:effectLst/>
                <a:ea typeface="Calibri" panose="020F0502020204030204" pitchFamily="34" charset="0"/>
              </a:rPr>
              <a:t>La fiscalité applicable (agent et employeur)</a:t>
            </a:r>
          </a:p>
          <a:p>
            <a:pPr marL="800100" lvl="1" indent="-342900" algn="just">
              <a:lnSpc>
                <a:spcPct val="106000"/>
              </a:lnSpc>
              <a:spcAft>
                <a:spcPts val="800"/>
              </a:spcAft>
              <a:buFont typeface="Wingdings" panose="05000000000000000000" pitchFamily="2" charset="2"/>
              <a:buChar char=""/>
            </a:pPr>
            <a:r>
              <a:rPr lang="fr-FR" sz="7200" dirty="0">
                <a:effectLst/>
                <a:ea typeface="Calibri" panose="020F0502020204030204" pitchFamily="34" charset="0"/>
              </a:rPr>
              <a:t>….</a:t>
            </a:r>
          </a:p>
          <a:p>
            <a:pPr algn="just">
              <a:lnSpc>
                <a:spcPct val="107000"/>
              </a:lnSpc>
              <a:spcAft>
                <a:spcPts val="800"/>
              </a:spcAft>
            </a:pPr>
            <a:r>
              <a:rPr lang="fr-FR" sz="7200" dirty="0">
                <a:effectLst/>
                <a:ea typeface="Calibri" panose="020F0502020204030204" pitchFamily="34" charset="0"/>
              </a:rPr>
              <a:t>Des dispositions seront présentées au conseil supérieur de la fonction publique et la finalisation réglementaire interviendra prochainement. </a:t>
            </a:r>
          </a:p>
          <a:p>
            <a:pPr algn="just">
              <a:lnSpc>
                <a:spcPct val="107000"/>
              </a:lnSpc>
              <a:spcAft>
                <a:spcPts val="800"/>
              </a:spcAft>
            </a:pPr>
            <a:r>
              <a:rPr lang="fr-FR" sz="7200" b="1" dirty="0">
                <a:solidFill>
                  <a:srgbClr val="A0442F"/>
                </a:solidFill>
                <a:effectLst/>
                <a:ea typeface="Calibri" panose="020F0502020204030204" pitchFamily="34" charset="0"/>
              </a:rPr>
              <a:t>Il appartient toutefois à l’organe délibérant de prendre position sur les différents points évoqués dans le cadre du dialogue social</a:t>
            </a:r>
            <a:r>
              <a:rPr lang="fr-FR" sz="8000" dirty="0">
                <a:effectLst/>
                <a:ea typeface="Calibri" panose="020F0502020204030204" pitchFamily="34" charset="0"/>
              </a:rPr>
              <a:t>.</a:t>
            </a:r>
          </a:p>
          <a:p>
            <a:pPr marL="0" indent="0">
              <a:buNone/>
            </a:pPr>
            <a:endParaRPr lang="fr-FR" sz="2000" dirty="0"/>
          </a:p>
          <a:p>
            <a:pPr marL="0" indent="0" algn="just">
              <a:buNone/>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278785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a:xfrm>
            <a:off x="838200" y="365125"/>
            <a:ext cx="11353800" cy="1325563"/>
          </a:xfrm>
        </p:spPr>
        <p:txBody>
          <a:bodyPr>
            <a:normAutofit/>
          </a:bodyPr>
          <a:lstStyle/>
          <a:p>
            <a:r>
              <a:rPr lang="fr-FR" sz="3800" dirty="0"/>
              <a:t>II. Evolution de l’ordonnance du 17 février 2021</a:t>
            </a:r>
          </a:p>
        </p:txBody>
      </p:sp>
      <p:sp>
        <p:nvSpPr>
          <p:cNvPr id="3" name="Espace réservé du contenu 2">
            <a:extLst>
              <a:ext uri="{FF2B5EF4-FFF2-40B4-BE49-F238E27FC236}">
                <a16:creationId xmlns:a16="http://schemas.microsoft.com/office/drawing/2014/main" id="{D74C7669-5515-4B21-B991-42184053C9DE}"/>
              </a:ext>
            </a:extLst>
          </p:cNvPr>
          <p:cNvSpPr txBox="1">
            <a:spLocks/>
          </p:cNvSpPr>
          <p:nvPr/>
        </p:nvSpPr>
        <p:spPr>
          <a:xfrm>
            <a:off x="233464" y="1690688"/>
            <a:ext cx="8929991" cy="402706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solidFill>
                  <a:srgbClr val="A0442F"/>
                </a:solidFill>
              </a:rPr>
              <a:t>Calendrier de mise en œuvre :</a:t>
            </a:r>
          </a:p>
          <a:p>
            <a:endParaRPr lang="fr-FR" sz="2000" dirty="0"/>
          </a:p>
          <a:p>
            <a:pPr lvl="1" algn="just"/>
            <a:r>
              <a:rPr lang="fr-FR" sz="2000" dirty="0"/>
              <a:t>Date d’effet de l’ordonnance : 1</a:t>
            </a:r>
            <a:r>
              <a:rPr lang="fr-FR" sz="2000" baseline="30000" dirty="0"/>
              <a:t>er</a:t>
            </a:r>
            <a:r>
              <a:rPr lang="fr-FR" sz="2000" dirty="0"/>
              <a:t> janvier 2022</a:t>
            </a:r>
          </a:p>
          <a:p>
            <a:pPr marL="457200" lvl="1" indent="0" algn="just">
              <a:buNone/>
            </a:pPr>
            <a:endParaRPr lang="fr-FR" sz="2000" dirty="0"/>
          </a:p>
          <a:p>
            <a:pPr lvl="1" algn="just"/>
            <a:r>
              <a:rPr lang="fr-FR" sz="2000" dirty="0"/>
              <a:t>Obligation de mise en œuvre d’une participation obligatoire en prévoyance : 1</a:t>
            </a:r>
            <a:r>
              <a:rPr lang="fr-FR" sz="2000" baseline="30000" dirty="0"/>
              <a:t>er</a:t>
            </a:r>
            <a:r>
              <a:rPr lang="fr-FR" sz="2000" dirty="0"/>
              <a:t> janvier 2025</a:t>
            </a:r>
          </a:p>
          <a:p>
            <a:pPr lvl="1" algn="just"/>
            <a:endParaRPr lang="fr-FR" sz="2000" dirty="0"/>
          </a:p>
          <a:p>
            <a:pPr lvl="1" algn="just"/>
            <a:r>
              <a:rPr lang="fr-FR" sz="2000" dirty="0"/>
              <a:t>Obligation de mise en œuvre d’une participation obligatoire en santé : 1</a:t>
            </a:r>
            <a:r>
              <a:rPr lang="fr-FR" sz="2000" baseline="30000" dirty="0"/>
              <a:t>er</a:t>
            </a:r>
            <a:r>
              <a:rPr lang="fr-FR" sz="2000" dirty="0"/>
              <a:t> janvier 2026</a:t>
            </a:r>
          </a:p>
          <a:p>
            <a:pPr lvl="1" algn="just"/>
            <a:endParaRPr lang="fr-FR" sz="2000" dirty="0"/>
          </a:p>
          <a:p>
            <a:pPr lvl="1" algn="just"/>
            <a:r>
              <a:rPr lang="fr-FR" sz="2000" dirty="0"/>
              <a:t>Si une convention de participation est en cours les obligations posées par l’ordonnance ne débuteront qu’à la fin de la convention initialement en place</a:t>
            </a:r>
          </a:p>
          <a:p>
            <a:pPr lvl="1" algn="just"/>
            <a:endParaRPr lang="fr-FR" sz="2000" dirty="0"/>
          </a:p>
          <a:p>
            <a:pPr lvl="1" algn="just"/>
            <a:r>
              <a:rPr lang="fr-FR" sz="2000" dirty="0"/>
              <a:t>Possibilité de mettre en œuvre ces dispositions dès le 01/01/2022</a:t>
            </a:r>
          </a:p>
          <a:p>
            <a:pPr marL="0" indent="0">
              <a:buNone/>
            </a:pPr>
            <a:endParaRPr lang="fr-FR" sz="2000" dirty="0"/>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pic>
        <p:nvPicPr>
          <p:cNvPr id="1026" name="Picture 2" descr="Logo Calendrier Stock Illustration Vecteurs libres de droits et plus  d'images vectorielles de Activités de week-end - iStock">
            <a:extLst>
              <a:ext uri="{FF2B5EF4-FFF2-40B4-BE49-F238E27FC236}">
                <a16:creationId xmlns:a16="http://schemas.microsoft.com/office/drawing/2014/main" id="{32FB0826-3458-470D-B4CC-043BC840C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766" y="2528887"/>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0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DC00B-E97F-4D21-A370-7983869F1B96}"/>
              </a:ext>
            </a:extLst>
          </p:cNvPr>
          <p:cNvSpPr>
            <a:spLocks noGrp="1"/>
          </p:cNvSpPr>
          <p:nvPr>
            <p:ph type="title"/>
          </p:nvPr>
        </p:nvSpPr>
        <p:spPr/>
        <p:txBody>
          <a:bodyPr/>
          <a:lstStyle/>
          <a:p>
            <a:r>
              <a:rPr lang="fr-FR" dirty="0"/>
              <a:t>Précisions</a:t>
            </a:r>
          </a:p>
        </p:txBody>
      </p:sp>
      <p:sp>
        <p:nvSpPr>
          <p:cNvPr id="3" name="Espace réservé du contenu 2">
            <a:extLst>
              <a:ext uri="{FF2B5EF4-FFF2-40B4-BE49-F238E27FC236}">
                <a16:creationId xmlns:a16="http://schemas.microsoft.com/office/drawing/2014/main" id="{FC306673-7364-4E76-8623-C9DF6843C0AB}"/>
              </a:ext>
            </a:extLst>
          </p:cNvPr>
          <p:cNvSpPr>
            <a:spLocks noGrp="1"/>
          </p:cNvSpPr>
          <p:nvPr>
            <p:ph idx="1"/>
          </p:nvPr>
        </p:nvSpPr>
        <p:spPr/>
        <p:txBody>
          <a:bodyPr>
            <a:normAutofit lnSpcReduction="10000"/>
          </a:bodyPr>
          <a:lstStyle/>
          <a:p>
            <a:pPr marL="0" indent="0" algn="just">
              <a:buNone/>
            </a:pPr>
            <a:r>
              <a:rPr lang="fr-FR" sz="2800" dirty="0"/>
              <a:t>Ce diaporama constitue une proposition de trame concernant le contenu du débat qui doit obligatoirement être organisé sur la protection sociale complémentaire dans votre collectivité ou établissement.</a:t>
            </a:r>
          </a:p>
          <a:p>
            <a:pPr marL="0" indent="0" algn="just">
              <a:buNone/>
            </a:pPr>
            <a:endParaRPr lang="fr-FR" dirty="0"/>
          </a:p>
          <a:p>
            <a:pPr marL="0" indent="0" algn="just">
              <a:buNone/>
            </a:pPr>
            <a:r>
              <a:rPr lang="fr-FR" sz="2800" dirty="0"/>
              <a:t>Nous attirons votre attention sur le fait que des textes sont encore à paraître et que le cadre juridique va évoluer. </a:t>
            </a:r>
          </a:p>
          <a:p>
            <a:pPr marL="0" indent="0" algn="just">
              <a:buNone/>
            </a:pPr>
            <a:endParaRPr lang="fr-FR" sz="2800" dirty="0"/>
          </a:p>
          <a:p>
            <a:pPr marL="0" indent="0" algn="just">
              <a:buNone/>
            </a:pPr>
            <a:r>
              <a:rPr lang="fr-FR" sz="2800" dirty="0"/>
              <a:t>Ce document sera donc mis à jour régulièrement afin d’en tenir compte.</a:t>
            </a:r>
          </a:p>
          <a:p>
            <a:endParaRPr lang="fr-FR" dirty="0"/>
          </a:p>
        </p:txBody>
      </p:sp>
    </p:spTree>
    <p:extLst>
      <p:ext uri="{BB962C8B-B14F-4D97-AF65-F5344CB8AC3E}">
        <p14:creationId xmlns:p14="http://schemas.microsoft.com/office/powerpoint/2010/main" val="3354087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72483-F6D6-408A-9E95-D702A7F6B1E6}"/>
              </a:ext>
            </a:extLst>
          </p:cNvPr>
          <p:cNvSpPr>
            <a:spLocks noGrp="1"/>
          </p:cNvSpPr>
          <p:nvPr>
            <p:ph type="title"/>
          </p:nvPr>
        </p:nvSpPr>
        <p:spPr/>
        <p:txBody>
          <a:bodyPr>
            <a:normAutofit/>
          </a:bodyPr>
          <a:lstStyle/>
          <a:p>
            <a:r>
              <a:rPr lang="fr-FR" dirty="0"/>
              <a:t>III. Données contextuelles</a:t>
            </a:r>
            <a:br>
              <a:rPr lang="fr-FR" dirty="0"/>
            </a:br>
            <a:endParaRPr lang="fr-FR" dirty="0"/>
          </a:p>
        </p:txBody>
      </p:sp>
    </p:spTree>
    <p:extLst>
      <p:ext uri="{BB962C8B-B14F-4D97-AF65-F5344CB8AC3E}">
        <p14:creationId xmlns:p14="http://schemas.microsoft.com/office/powerpoint/2010/main" val="945775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III. Données contextuelles</a:t>
            </a:r>
          </a:p>
        </p:txBody>
      </p:sp>
      <p:sp>
        <p:nvSpPr>
          <p:cNvPr id="5" name="ZoneTexte 4">
            <a:extLst>
              <a:ext uri="{FF2B5EF4-FFF2-40B4-BE49-F238E27FC236}">
                <a16:creationId xmlns:a16="http://schemas.microsoft.com/office/drawing/2014/main" id="{4C03F599-2D43-41D0-A3BD-160867BE387B}"/>
              </a:ext>
            </a:extLst>
          </p:cNvPr>
          <p:cNvSpPr txBox="1"/>
          <p:nvPr/>
        </p:nvSpPr>
        <p:spPr>
          <a:xfrm>
            <a:off x="233464" y="4575091"/>
            <a:ext cx="11958536" cy="1200329"/>
          </a:xfrm>
          <a:prstGeom prst="rect">
            <a:avLst/>
          </a:prstGeom>
          <a:noFill/>
        </p:spPr>
        <p:txBody>
          <a:bodyPr wrap="square" numCol="2" rtlCol="0">
            <a:spAutoFit/>
          </a:bodyPr>
          <a:lstStyle/>
          <a:p>
            <a:pPr marL="457200" lvl="1" indent="0">
              <a:buNone/>
            </a:pPr>
            <a:r>
              <a:rPr lang="fr-FR" sz="1800" b="1" dirty="0">
                <a:solidFill>
                  <a:schemeClr val="tx2"/>
                </a:solidFill>
                <a:latin typeface="Tahoma"/>
              </a:rPr>
              <a:t>89% des agents </a:t>
            </a:r>
            <a:r>
              <a:rPr lang="fr-FR" sz="1800" dirty="0">
                <a:solidFill>
                  <a:srgbClr val="111111"/>
                </a:solidFill>
                <a:latin typeface="Tahoma"/>
              </a:rPr>
              <a:t>déclarent être couverts par une complémentaire santé</a:t>
            </a:r>
          </a:p>
          <a:p>
            <a:pPr marL="457200" lvl="1" indent="0">
              <a:buNone/>
            </a:pPr>
            <a:endParaRPr lang="fr-FR" sz="1800" dirty="0">
              <a:solidFill>
                <a:srgbClr val="111111"/>
              </a:solidFill>
              <a:latin typeface="Tahoma"/>
            </a:endParaRPr>
          </a:p>
          <a:p>
            <a:pPr marL="457200" lvl="1" indent="0">
              <a:buNone/>
            </a:pPr>
            <a:endParaRPr lang="fr-FR" dirty="0">
              <a:solidFill>
                <a:srgbClr val="111111"/>
              </a:solidFill>
              <a:latin typeface="Tahoma"/>
            </a:endParaRPr>
          </a:p>
          <a:p>
            <a:pPr marL="457200" lvl="1" indent="0">
              <a:buNone/>
            </a:pPr>
            <a:r>
              <a:rPr lang="fr-FR" sz="1800" b="1" dirty="0">
                <a:solidFill>
                  <a:schemeClr val="tx2"/>
                </a:solidFill>
                <a:latin typeface="Tahoma"/>
              </a:rPr>
              <a:t>59% des agents</a:t>
            </a:r>
            <a:r>
              <a:rPr lang="fr-FR" sz="1800" dirty="0">
                <a:solidFill>
                  <a:srgbClr val="111111"/>
                </a:solidFill>
                <a:latin typeface="Tahoma"/>
              </a:rPr>
              <a:t> affirment disposer d’une couverture en prévoyance</a:t>
            </a:r>
          </a:p>
        </p:txBody>
      </p:sp>
      <p:sp>
        <p:nvSpPr>
          <p:cNvPr id="6" name="Espace réservé du contenu 2">
            <a:extLst>
              <a:ext uri="{FF2B5EF4-FFF2-40B4-BE49-F238E27FC236}">
                <a16:creationId xmlns:a16="http://schemas.microsoft.com/office/drawing/2014/main" id="{B2CD88F2-C737-468A-81DD-74E53BA60A3E}"/>
              </a:ext>
            </a:extLst>
          </p:cNvPr>
          <p:cNvSpPr txBox="1">
            <a:spLocks/>
          </p:cNvSpPr>
          <p:nvPr/>
        </p:nvSpPr>
        <p:spPr>
          <a:xfrm>
            <a:off x="233464" y="1690688"/>
            <a:ext cx="8929991" cy="7437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b="1" dirty="0">
                <a:solidFill>
                  <a:srgbClr val="A0442F"/>
                </a:solidFill>
              </a:rPr>
              <a:t>Données nationales</a:t>
            </a:r>
          </a:p>
          <a:p>
            <a:pPr marL="0" indent="0">
              <a:buNone/>
            </a:pPr>
            <a:r>
              <a:rPr lang="fr-FR" sz="1200" i="1" dirty="0"/>
              <a:t>Sources : enquête IFOP/MNT</a:t>
            </a:r>
          </a:p>
          <a:p>
            <a:endParaRPr lang="fr-FR" sz="2000" dirty="0"/>
          </a:p>
          <a:p>
            <a:pPr marL="0" indent="0" algn="just">
              <a:buNone/>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pic>
        <p:nvPicPr>
          <p:cNvPr id="7" name="Image 6">
            <a:extLst>
              <a:ext uri="{FF2B5EF4-FFF2-40B4-BE49-F238E27FC236}">
                <a16:creationId xmlns:a16="http://schemas.microsoft.com/office/drawing/2014/main" id="{3374818B-6731-410F-B617-325C04624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022" y="2458765"/>
            <a:ext cx="1810952" cy="181095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E51284A6-AAE0-43B9-8684-A50805111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18" y="2073307"/>
            <a:ext cx="3754547" cy="2196410"/>
          </a:xfrm>
          <a:prstGeom prst="rect">
            <a:avLst/>
          </a:prstGeom>
        </p:spPr>
      </p:pic>
    </p:spTree>
    <p:extLst>
      <p:ext uri="{BB962C8B-B14F-4D97-AF65-F5344CB8AC3E}">
        <p14:creationId xmlns:p14="http://schemas.microsoft.com/office/powerpoint/2010/main" val="171637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III. Données contextuelles</a:t>
            </a:r>
          </a:p>
        </p:txBody>
      </p:sp>
      <p:sp>
        <p:nvSpPr>
          <p:cNvPr id="9" name="Espace réservé du contenu 2">
            <a:extLst>
              <a:ext uri="{FF2B5EF4-FFF2-40B4-BE49-F238E27FC236}">
                <a16:creationId xmlns:a16="http://schemas.microsoft.com/office/drawing/2014/main" id="{C05F206A-097C-43D5-BFC4-0B93C5B0A1C0}"/>
              </a:ext>
            </a:extLst>
          </p:cNvPr>
          <p:cNvSpPr txBox="1">
            <a:spLocks/>
          </p:cNvSpPr>
          <p:nvPr/>
        </p:nvSpPr>
        <p:spPr>
          <a:xfrm>
            <a:off x="950110" y="1610488"/>
            <a:ext cx="11008426" cy="4802187"/>
          </a:xfrm>
          <a:prstGeom prst="rect">
            <a:avLst/>
          </a:prstGeom>
          <a:noFill/>
          <a:effectLst/>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b="0" kern="1200">
                <a:solidFill>
                  <a:schemeClr val="accent6"/>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l">
              <a:spcBef>
                <a:spcPts val="0"/>
              </a:spcBef>
            </a:pPr>
            <a:r>
              <a:rPr lang="fr-FR" altLang="fr-FR" sz="2000" dirty="0">
                <a:solidFill>
                  <a:schemeClr val="tx2"/>
                </a:solidFill>
                <a:latin typeface="Poppins" panose="00000500000000000000" pitchFamily="2" charset="0"/>
                <a:cs typeface="Poppins" panose="00000500000000000000" pitchFamily="2" charset="0"/>
              </a:rPr>
              <a:t>Une participation financière à la PSC en hausse depuis le décret de 2011, mais qui demeure limitée et hétérogène</a:t>
            </a:r>
            <a:r>
              <a:rPr lang="fr-FR" altLang="fr-FR" sz="1400" dirty="0">
                <a:solidFill>
                  <a:schemeClr val="tx2"/>
                </a:solidFill>
                <a:latin typeface="Poppins" panose="00000500000000000000" pitchFamily="2" charset="0"/>
                <a:cs typeface="Poppins" panose="00000500000000000000" pitchFamily="2" charset="0"/>
              </a:rPr>
              <a:t> :</a:t>
            </a:r>
          </a:p>
          <a:p>
            <a:pPr lvl="1"/>
            <a:r>
              <a:rPr lang="fr-FR" altLang="fr-FR" sz="1600" dirty="0">
                <a:latin typeface="Poppins" panose="00000500000000000000" pitchFamily="2" charset="0"/>
                <a:cs typeface="Poppins" panose="00000500000000000000" pitchFamily="2" charset="0"/>
              </a:rPr>
              <a:t> Plus de collectivités participent…</a:t>
            </a:r>
          </a:p>
          <a:p>
            <a:pPr marL="0" lvl="3"/>
            <a:r>
              <a:rPr lang="fr-FR" altLang="fr-FR" dirty="0">
                <a:latin typeface="Poppins" panose="00000500000000000000" pitchFamily="2" charset="0"/>
                <a:cs typeface="Poppins" panose="00000500000000000000" pitchFamily="2" charset="0"/>
              </a:rPr>
              <a:t>		56 % des collectivités en santé  et 69 % en prévoyance </a:t>
            </a:r>
          </a:p>
          <a:p>
            <a:pPr marL="0" lvl="3"/>
            <a:r>
              <a:rPr lang="fr-FR" altLang="fr-FR" sz="1800" dirty="0">
                <a:solidFill>
                  <a:srgbClr val="B9C400"/>
                </a:solidFill>
                <a:latin typeface="Poppins" panose="00000500000000000000" pitchFamily="2" charset="0"/>
                <a:cs typeface="Poppins" panose="00000500000000000000" pitchFamily="2" charset="0"/>
              </a:rPr>
              <a:t>		</a:t>
            </a:r>
            <a:r>
              <a:rPr lang="fr-FR" altLang="fr-FR" sz="1800" dirty="0">
                <a:solidFill>
                  <a:srgbClr val="A0442F"/>
                </a:solidFill>
                <a:latin typeface="Poppins" panose="00000500000000000000" pitchFamily="2" charset="0"/>
                <a:cs typeface="Poppins" panose="00000500000000000000" pitchFamily="2" charset="0"/>
              </a:rPr>
              <a:t>+ 25 % </a:t>
            </a:r>
            <a:r>
              <a:rPr lang="fr-FR" altLang="fr-FR" dirty="0">
                <a:latin typeface="Poppins" panose="00000500000000000000" pitchFamily="2" charset="0"/>
                <a:cs typeface="Poppins" panose="00000500000000000000" pitchFamily="2" charset="0"/>
              </a:rPr>
              <a:t>entre 2011 et 2017</a:t>
            </a:r>
          </a:p>
          <a:p>
            <a:pPr marL="0" lvl="3"/>
            <a:endParaRPr lang="fr-FR" altLang="fr-FR" cap="all" dirty="0">
              <a:solidFill>
                <a:srgbClr val="1385B7"/>
              </a:solidFill>
              <a:latin typeface="Poppins" panose="00000500000000000000" pitchFamily="2" charset="0"/>
              <a:cs typeface="Poppins" panose="00000500000000000000" pitchFamily="2" charset="0"/>
            </a:endParaRPr>
          </a:p>
          <a:p>
            <a:pPr lvl="2"/>
            <a:r>
              <a:rPr lang="fr-FR" altLang="fr-FR" sz="1600" dirty="0">
                <a:latin typeface="Poppins" panose="00000500000000000000" pitchFamily="2" charset="0"/>
                <a:cs typeface="Poppins" panose="00000500000000000000" pitchFamily="2" charset="0"/>
              </a:rPr>
              <a:t>… mais cette participation est très inégale</a:t>
            </a:r>
          </a:p>
          <a:p>
            <a:pPr marL="0" lvl="3"/>
            <a:r>
              <a:rPr lang="fr-FR" altLang="fr-FR" dirty="0">
                <a:latin typeface="Poppins" panose="00000500000000000000" pitchFamily="2" charset="0"/>
                <a:cs typeface="Poppins" panose="00000500000000000000" pitchFamily="2" charset="0"/>
              </a:rPr>
              <a:t>		- Des montants mensuels variables. </a:t>
            </a:r>
          </a:p>
          <a:p>
            <a:pPr marL="0" lvl="3"/>
            <a:r>
              <a:rPr lang="fr-FR" altLang="fr-FR" dirty="0">
                <a:latin typeface="Poppins" panose="00000500000000000000" pitchFamily="2" charset="0"/>
                <a:cs typeface="Poppins" panose="00000500000000000000" pitchFamily="2" charset="0"/>
              </a:rPr>
              <a:t>		- En moyenne par mois (déclaratif) : </a:t>
            </a:r>
            <a:r>
              <a:rPr lang="fr-FR" altLang="fr-FR" sz="1800" dirty="0">
                <a:solidFill>
                  <a:srgbClr val="A0442F"/>
                </a:solidFill>
                <a:latin typeface="Poppins" panose="00000500000000000000" pitchFamily="2" charset="0"/>
                <a:cs typeface="Poppins" panose="00000500000000000000" pitchFamily="2" charset="0"/>
              </a:rPr>
              <a:t>18,90€ </a:t>
            </a:r>
            <a:r>
              <a:rPr lang="fr-FR" altLang="fr-FR" dirty="0">
                <a:latin typeface="Poppins" panose="00000500000000000000" pitchFamily="2" charset="0"/>
                <a:cs typeface="Poppins" panose="00000500000000000000" pitchFamily="2" charset="0"/>
              </a:rPr>
              <a:t>en santé par mois par </a:t>
            </a:r>
            <a:r>
              <a:rPr lang="fr-FR" altLang="fr-FR" i="1" dirty="0">
                <a:latin typeface="Poppins" panose="00000500000000000000" pitchFamily="2" charset="0"/>
                <a:cs typeface="Poppins" panose="00000500000000000000" pitchFamily="2" charset="0"/>
              </a:rPr>
              <a:t>agent</a:t>
            </a:r>
            <a:r>
              <a:rPr lang="fr-FR" altLang="fr-FR" b="0" i="1" dirty="0">
                <a:latin typeface="Poppins" panose="00000500000000000000" pitchFamily="2" charset="0"/>
                <a:cs typeface="Poppins" panose="00000500000000000000" pitchFamily="2" charset="0"/>
              </a:rPr>
              <a:t>                     (contre 17,70 € en 2017) </a:t>
            </a:r>
            <a:r>
              <a:rPr lang="fr-FR" altLang="fr-FR" dirty="0">
                <a:latin typeface="Poppins" panose="00000500000000000000" pitchFamily="2" charset="0"/>
                <a:cs typeface="Poppins" panose="00000500000000000000" pitchFamily="2" charset="0"/>
              </a:rPr>
              <a:t>et </a:t>
            </a:r>
            <a:r>
              <a:rPr lang="fr-FR" altLang="fr-FR" sz="1800" dirty="0">
                <a:solidFill>
                  <a:srgbClr val="A0442F"/>
                </a:solidFill>
                <a:latin typeface="Poppins" panose="00000500000000000000" pitchFamily="2" charset="0"/>
                <a:cs typeface="Poppins" panose="00000500000000000000" pitchFamily="2" charset="0"/>
              </a:rPr>
              <a:t>12€ </a:t>
            </a:r>
            <a:r>
              <a:rPr lang="fr-FR" altLang="fr-FR" dirty="0">
                <a:latin typeface="Poppins" panose="00000500000000000000" pitchFamily="2" charset="0"/>
                <a:cs typeface="Poppins" panose="00000500000000000000" pitchFamily="2" charset="0"/>
              </a:rPr>
              <a:t>en prévoyance  </a:t>
            </a:r>
            <a:r>
              <a:rPr lang="fr-FR" altLang="fr-FR" b="0" i="1" dirty="0">
                <a:latin typeface="Poppins" panose="00000500000000000000" pitchFamily="2" charset="0"/>
                <a:cs typeface="Poppins" panose="00000500000000000000" pitchFamily="2" charset="0"/>
              </a:rPr>
              <a:t>(contre 11,40 € en 2017)</a:t>
            </a:r>
          </a:p>
          <a:p>
            <a:pPr marL="0" lvl="3"/>
            <a:endParaRPr lang="fr-FR" altLang="fr-FR" dirty="0">
              <a:latin typeface="Poppins" panose="00000500000000000000" pitchFamily="2" charset="0"/>
              <a:cs typeface="Poppins" panose="00000500000000000000" pitchFamily="2" charset="0"/>
            </a:endParaRPr>
          </a:p>
          <a:p>
            <a:pPr marL="0" lvl="3"/>
            <a:r>
              <a:rPr lang="fr-FR" altLang="fr-FR" sz="1600" b="1" dirty="0">
                <a:solidFill>
                  <a:srgbClr val="3998A5"/>
                </a:solidFill>
                <a:latin typeface="Poppins" panose="00000500000000000000" pitchFamily="2" charset="0"/>
                <a:cs typeface="Poppins" panose="00000500000000000000" pitchFamily="2" charset="0"/>
              </a:rPr>
              <a:t>La labellisation reste majoritaire en santé mais pas en prévoyance</a:t>
            </a:r>
            <a:endParaRPr lang="fr-FR" altLang="fr-FR" dirty="0">
              <a:solidFill>
                <a:srgbClr val="3998A5"/>
              </a:solidFill>
              <a:latin typeface="Poppins" panose="00000500000000000000" pitchFamily="2" charset="0"/>
              <a:cs typeface="Poppins" panose="00000500000000000000" pitchFamily="2" charset="0"/>
            </a:endParaRPr>
          </a:p>
          <a:p>
            <a:pPr marL="0" lvl="3"/>
            <a:endParaRPr lang="fr-FR" altLang="fr-FR" dirty="0"/>
          </a:p>
        </p:txBody>
      </p:sp>
      <p:pic>
        <p:nvPicPr>
          <p:cNvPr id="10" name="Image 9">
            <a:extLst>
              <a:ext uri="{FF2B5EF4-FFF2-40B4-BE49-F238E27FC236}">
                <a16:creationId xmlns:a16="http://schemas.microsoft.com/office/drawing/2014/main" id="{B00DF49B-E8B5-4E6C-8F25-0CB4301F053A}"/>
              </a:ext>
            </a:extLst>
          </p:cNvPr>
          <p:cNvPicPr>
            <a:picLocks noChangeAspect="1"/>
          </p:cNvPicPr>
          <p:nvPr/>
        </p:nvPicPr>
        <p:blipFill>
          <a:blip r:embed="rId2"/>
          <a:stretch>
            <a:fillRect/>
          </a:stretch>
        </p:blipFill>
        <p:spPr>
          <a:xfrm>
            <a:off x="8250169" y="5106643"/>
            <a:ext cx="1941781" cy="827230"/>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CAAC6540-D8B3-4013-91CA-D05FF0FC5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067" y="3012913"/>
            <a:ext cx="1249040" cy="832173"/>
          </a:xfrm>
          <a:prstGeom prst="rect">
            <a:avLst/>
          </a:prstGeom>
        </p:spPr>
      </p:pic>
      <p:sp>
        <p:nvSpPr>
          <p:cNvPr id="11" name="Espace réservé du contenu 2">
            <a:extLst>
              <a:ext uri="{FF2B5EF4-FFF2-40B4-BE49-F238E27FC236}">
                <a16:creationId xmlns:a16="http://schemas.microsoft.com/office/drawing/2014/main" id="{093B1F5A-3908-464E-8612-39BB97A437AD}"/>
              </a:ext>
            </a:extLst>
          </p:cNvPr>
          <p:cNvSpPr txBox="1">
            <a:spLocks/>
          </p:cNvSpPr>
          <p:nvPr/>
        </p:nvSpPr>
        <p:spPr>
          <a:xfrm>
            <a:off x="245339" y="6412675"/>
            <a:ext cx="8929991" cy="2568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t>Sources : enquête IFOP/MNT </a:t>
            </a:r>
          </a:p>
          <a:p>
            <a:endParaRPr lang="fr-FR" sz="2000" dirty="0"/>
          </a:p>
          <a:p>
            <a:pPr marL="0" indent="0" algn="just">
              <a:buNone/>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
        <p:nvSpPr>
          <p:cNvPr id="12" name="Espace réservé du contenu 2">
            <a:extLst>
              <a:ext uri="{FF2B5EF4-FFF2-40B4-BE49-F238E27FC236}">
                <a16:creationId xmlns:a16="http://schemas.microsoft.com/office/drawing/2014/main" id="{AEFEE401-35FE-4F1C-B925-71859A9A9A65}"/>
              </a:ext>
            </a:extLst>
          </p:cNvPr>
          <p:cNvSpPr txBox="1">
            <a:spLocks/>
          </p:cNvSpPr>
          <p:nvPr/>
        </p:nvSpPr>
        <p:spPr>
          <a:xfrm>
            <a:off x="233464" y="1690688"/>
            <a:ext cx="8929991" cy="7437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b="1" dirty="0">
                <a:solidFill>
                  <a:srgbClr val="A0442F"/>
                </a:solidFill>
              </a:rPr>
              <a:t>Données nationales</a:t>
            </a:r>
          </a:p>
          <a:p>
            <a:pPr marL="0" indent="0">
              <a:buNone/>
            </a:pPr>
            <a:endParaRPr lang="fr-FR" sz="2000" dirty="0"/>
          </a:p>
          <a:p>
            <a:pPr marL="0" indent="0" algn="just">
              <a:buNone/>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122264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III. Données contextuelles</a:t>
            </a:r>
          </a:p>
        </p:txBody>
      </p:sp>
      <p:sp>
        <p:nvSpPr>
          <p:cNvPr id="8" name="Espace réservé du contenu 2">
            <a:extLst>
              <a:ext uri="{FF2B5EF4-FFF2-40B4-BE49-F238E27FC236}">
                <a16:creationId xmlns:a16="http://schemas.microsoft.com/office/drawing/2014/main" id="{58F1DC3C-BC05-4DCD-B6D1-204027D8ACB7}"/>
              </a:ext>
            </a:extLst>
          </p:cNvPr>
          <p:cNvSpPr txBox="1">
            <a:spLocks/>
          </p:cNvSpPr>
          <p:nvPr/>
        </p:nvSpPr>
        <p:spPr>
          <a:xfrm>
            <a:off x="838200" y="1690688"/>
            <a:ext cx="11087911" cy="74375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000" b="1" dirty="0">
                <a:solidFill>
                  <a:srgbClr val="A0442F"/>
                </a:solidFill>
              </a:rPr>
              <a:t>Données nationales</a:t>
            </a:r>
          </a:p>
          <a:p>
            <a:pPr marL="0" indent="0">
              <a:buNone/>
            </a:pPr>
            <a:r>
              <a:rPr lang="fr-FR" sz="8000" i="1" dirty="0"/>
              <a:t>Sources : enquête IFOP/MNT</a:t>
            </a:r>
          </a:p>
          <a:p>
            <a:pPr marL="0" indent="0">
              <a:buNone/>
            </a:pPr>
            <a:endParaRPr lang="fr-FR" sz="8000" i="1" dirty="0"/>
          </a:p>
          <a:p>
            <a:pPr algn="just"/>
            <a:r>
              <a:rPr lang="fr-FR" sz="8000" dirty="0">
                <a:ea typeface="Calibri" panose="020F0502020204030204" pitchFamily="34" charset="0"/>
              </a:rPr>
              <a:t>L</a:t>
            </a:r>
            <a:r>
              <a:rPr lang="fr-FR" sz="8000" dirty="0">
                <a:effectLst/>
                <a:ea typeface="Calibri" panose="020F0502020204030204" pitchFamily="34" charset="0"/>
              </a:rPr>
              <a:t>es employeurs publics mettent en avant que cette participation financière :</a:t>
            </a:r>
          </a:p>
          <a:p>
            <a:pPr algn="just"/>
            <a:endParaRPr lang="fr-FR" sz="8000" dirty="0">
              <a:effectLst/>
              <a:ea typeface="Calibri" panose="020F0502020204030204" pitchFamily="34" charset="0"/>
            </a:endParaRPr>
          </a:p>
          <a:p>
            <a:pPr lvl="1" algn="just"/>
            <a:r>
              <a:rPr lang="fr-FR" sz="7600" dirty="0">
                <a:ea typeface="Calibri" panose="020F0502020204030204" pitchFamily="34" charset="0"/>
              </a:rPr>
              <a:t>A</a:t>
            </a:r>
            <a:r>
              <a:rPr lang="fr-FR" sz="7600" dirty="0">
                <a:effectLst/>
                <a:ea typeface="Calibri" panose="020F0502020204030204" pitchFamily="34" charset="0"/>
              </a:rPr>
              <a:t>méliore les conditions de travail et de la santé des agents,</a:t>
            </a:r>
          </a:p>
          <a:p>
            <a:pPr lvl="1" algn="just"/>
            <a:r>
              <a:rPr lang="fr-FR" sz="7600" dirty="0">
                <a:ea typeface="Calibri" panose="020F0502020204030204" pitchFamily="34" charset="0"/>
              </a:rPr>
              <a:t>Améliore </a:t>
            </a:r>
            <a:r>
              <a:rPr lang="fr-FR" sz="7600" dirty="0">
                <a:effectLst/>
                <a:ea typeface="Calibri" panose="020F0502020204030204" pitchFamily="34" charset="0"/>
              </a:rPr>
              <a:t>l’attractivité de la collectivité en tant qu’employeur, </a:t>
            </a:r>
          </a:p>
          <a:p>
            <a:pPr lvl="1" algn="just"/>
            <a:r>
              <a:rPr lang="fr-FR" sz="7600" dirty="0">
                <a:effectLst/>
                <a:ea typeface="Calibri" panose="020F0502020204030204" pitchFamily="34" charset="0"/>
              </a:rPr>
              <a:t>Améliore le dialogue social </a:t>
            </a:r>
          </a:p>
          <a:p>
            <a:pPr lvl="1" algn="just"/>
            <a:r>
              <a:rPr lang="fr-FR" sz="7600" dirty="0">
                <a:ea typeface="Calibri" panose="020F0502020204030204" pitchFamily="34" charset="0"/>
              </a:rPr>
              <a:t>C</a:t>
            </a:r>
            <a:r>
              <a:rPr lang="fr-FR" sz="7600" dirty="0">
                <a:effectLst/>
                <a:ea typeface="Calibri" panose="020F0502020204030204" pitchFamily="34" charset="0"/>
              </a:rPr>
              <a:t>ontribue à la motivation des agents.</a:t>
            </a:r>
          </a:p>
          <a:p>
            <a:pPr marL="0" indent="0">
              <a:buNone/>
            </a:pPr>
            <a:endParaRPr lang="fr-FR" sz="1200" i="1" dirty="0"/>
          </a:p>
          <a:p>
            <a:pPr marL="0" indent="0">
              <a:buNone/>
            </a:pPr>
            <a:endParaRPr lang="fr-FR" sz="1200" i="1" dirty="0"/>
          </a:p>
          <a:p>
            <a:pPr marL="0" indent="0">
              <a:buNone/>
            </a:pPr>
            <a:endParaRPr lang="fr-FR" sz="1200" i="1" dirty="0"/>
          </a:p>
          <a:p>
            <a:endParaRPr lang="fr-FR" sz="2000" dirty="0"/>
          </a:p>
          <a:p>
            <a:pPr marL="0" indent="0" algn="just">
              <a:buNone/>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183485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III. Données contextuelles</a:t>
            </a:r>
          </a:p>
        </p:txBody>
      </p:sp>
      <p:sp>
        <p:nvSpPr>
          <p:cNvPr id="9" name="Espace réservé du contenu 2">
            <a:extLst>
              <a:ext uri="{FF2B5EF4-FFF2-40B4-BE49-F238E27FC236}">
                <a16:creationId xmlns:a16="http://schemas.microsoft.com/office/drawing/2014/main" id="{C05F206A-097C-43D5-BFC4-0B93C5B0A1C0}"/>
              </a:ext>
            </a:extLst>
          </p:cNvPr>
          <p:cNvSpPr txBox="1">
            <a:spLocks/>
          </p:cNvSpPr>
          <p:nvPr/>
        </p:nvSpPr>
        <p:spPr>
          <a:xfrm>
            <a:off x="246390" y="1690688"/>
            <a:ext cx="7815943" cy="4802187"/>
          </a:xfrm>
          <a:prstGeom prst="rect">
            <a:avLst/>
          </a:prstGeom>
          <a:noFill/>
          <a:effectLst/>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b="0" kern="1200">
                <a:solidFill>
                  <a:schemeClr val="accent6"/>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742950" lvl="1" indent="-285750">
              <a:buFontTx/>
              <a:buChar char="-"/>
            </a:pPr>
            <a:r>
              <a:rPr lang="fr-FR" b="0" dirty="0">
                <a:latin typeface="Poppins" panose="00000500000000000000" pitchFamily="2" charset="0"/>
                <a:cs typeface="Poppins" panose="00000500000000000000" pitchFamily="2" charset="0"/>
              </a:rPr>
              <a:t>Taux d’absentéisme : pour 100 agents, en moyenne </a:t>
            </a:r>
            <a:r>
              <a:rPr lang="fr-FR" dirty="0">
                <a:solidFill>
                  <a:srgbClr val="3998A5"/>
                </a:solidFill>
                <a:latin typeface="Poppins" panose="00000500000000000000" pitchFamily="2" charset="0"/>
                <a:cs typeface="Poppins" panose="00000500000000000000" pitchFamily="2" charset="0"/>
              </a:rPr>
              <a:t>9,2 sont absents pour raisons de santé (hors maternité) sur l’année</a:t>
            </a:r>
          </a:p>
          <a:p>
            <a:pPr marL="742950" lvl="1" indent="-285750">
              <a:buFontTx/>
              <a:buChar char="-"/>
            </a:pPr>
            <a:r>
              <a:rPr lang="fr-FR" b="0" dirty="0">
                <a:latin typeface="Poppins" panose="00000500000000000000" pitchFamily="2" charset="0"/>
                <a:cs typeface="Poppins" panose="00000500000000000000" pitchFamily="2" charset="0"/>
              </a:rPr>
              <a:t>Taux de gravité : </a:t>
            </a:r>
            <a:r>
              <a:rPr lang="fr-FR" dirty="0">
                <a:solidFill>
                  <a:srgbClr val="3998A5"/>
                </a:solidFill>
                <a:latin typeface="Poppins" panose="00000500000000000000" pitchFamily="2" charset="0"/>
                <a:cs typeface="Poppins" panose="00000500000000000000" pitchFamily="2" charset="0"/>
              </a:rPr>
              <a:t>47 jours d’absence </a:t>
            </a:r>
            <a:r>
              <a:rPr lang="fr-FR" b="0" dirty="0">
                <a:latin typeface="Poppins" panose="00000500000000000000" pitchFamily="2" charset="0"/>
                <a:cs typeface="Poppins" panose="00000500000000000000" pitchFamily="2" charset="0"/>
              </a:rPr>
              <a:t>par arrêt</a:t>
            </a:r>
          </a:p>
          <a:p>
            <a:pPr marL="742950" lvl="1" indent="-285750">
              <a:buFontTx/>
              <a:buChar char="-"/>
            </a:pPr>
            <a:r>
              <a:rPr lang="fr-FR" b="0" dirty="0">
                <a:latin typeface="Poppins" panose="00000500000000000000" pitchFamily="2" charset="0"/>
                <a:cs typeface="Poppins" panose="00000500000000000000" pitchFamily="2" charset="0"/>
              </a:rPr>
              <a:t>Taux d’exposition : </a:t>
            </a:r>
            <a:r>
              <a:rPr lang="fr-FR" dirty="0">
                <a:solidFill>
                  <a:srgbClr val="3998A5"/>
                </a:solidFill>
                <a:latin typeface="Poppins" panose="00000500000000000000" pitchFamily="2" charset="0"/>
                <a:cs typeface="Poppins" panose="00000500000000000000" pitchFamily="2" charset="0"/>
              </a:rPr>
              <a:t>41% des agents </a:t>
            </a:r>
            <a:r>
              <a:rPr lang="fr-FR" b="0" dirty="0">
                <a:latin typeface="Poppins" panose="00000500000000000000" pitchFamily="2" charset="0"/>
                <a:cs typeface="Poppins" panose="00000500000000000000" pitchFamily="2" charset="0"/>
              </a:rPr>
              <a:t>sont </a:t>
            </a:r>
            <a:r>
              <a:rPr lang="fr-FR" dirty="0">
                <a:solidFill>
                  <a:srgbClr val="3998A5"/>
                </a:solidFill>
                <a:latin typeface="Poppins" panose="00000500000000000000" pitchFamily="2" charset="0"/>
                <a:cs typeface="Poppins" panose="00000500000000000000" pitchFamily="2" charset="0"/>
              </a:rPr>
              <a:t>absents au moins 1 fois </a:t>
            </a:r>
            <a:r>
              <a:rPr lang="fr-FR" b="0" dirty="0">
                <a:latin typeface="Poppins" panose="00000500000000000000" pitchFamily="2" charset="0"/>
                <a:cs typeface="Poppins" panose="00000500000000000000" pitchFamily="2" charset="0"/>
              </a:rPr>
              <a:t>dans l’année</a:t>
            </a:r>
          </a:p>
          <a:p>
            <a:pPr marL="742950" lvl="1" indent="-285750">
              <a:buFontTx/>
              <a:buChar char="-"/>
            </a:pPr>
            <a:r>
              <a:rPr lang="fr-FR" b="0" dirty="0">
                <a:latin typeface="Poppins" panose="00000500000000000000" pitchFamily="2" charset="0"/>
                <a:cs typeface="Poppins" panose="00000500000000000000" pitchFamily="2" charset="0"/>
              </a:rPr>
              <a:t>Pour 100 agents on dénombre 3 longue maladie/longue durée/grave maladie</a:t>
            </a:r>
          </a:p>
          <a:p>
            <a:pPr marL="0" lvl="3"/>
            <a:endParaRPr lang="fr-FR" altLang="fr-FR" dirty="0"/>
          </a:p>
        </p:txBody>
      </p:sp>
      <p:sp>
        <p:nvSpPr>
          <p:cNvPr id="7" name="Espace réservé du contenu 2">
            <a:extLst>
              <a:ext uri="{FF2B5EF4-FFF2-40B4-BE49-F238E27FC236}">
                <a16:creationId xmlns:a16="http://schemas.microsoft.com/office/drawing/2014/main" id="{E1135471-5250-4C8C-B0DC-81D01AEF27D0}"/>
              </a:ext>
            </a:extLst>
          </p:cNvPr>
          <p:cNvSpPr txBox="1">
            <a:spLocks/>
          </p:cNvSpPr>
          <p:nvPr/>
        </p:nvSpPr>
        <p:spPr>
          <a:xfrm>
            <a:off x="233464" y="1690688"/>
            <a:ext cx="11511232" cy="74375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b="1" dirty="0">
                <a:solidFill>
                  <a:srgbClr val="A0442F"/>
                </a:solidFill>
              </a:rPr>
              <a:t>Données nationales</a:t>
            </a:r>
          </a:p>
          <a:p>
            <a:pPr marL="0" indent="0">
              <a:buNone/>
            </a:pPr>
            <a:r>
              <a:rPr lang="fr-FR" sz="1700" i="1" dirty="0"/>
              <a:t>Sources : Données issues du </a:t>
            </a:r>
            <a:r>
              <a:rPr lang="fr-FR" sz="1700" i="1" u="sng" dirty="0"/>
              <a:t>Panorama 2020 Qualité de vie au travail et santé des agents dans les collectivités territoriales </a:t>
            </a:r>
            <a:r>
              <a:rPr lang="fr-FR" sz="1700" i="1" dirty="0"/>
              <a:t>– </a:t>
            </a:r>
            <a:r>
              <a:rPr lang="fr-FR" sz="1700" i="1" dirty="0" err="1"/>
              <a:t>Sofaxis</a:t>
            </a:r>
            <a:r>
              <a:rPr lang="fr-FR" sz="1700" i="1" dirty="0"/>
              <a:t> </a:t>
            </a:r>
          </a:p>
          <a:p>
            <a:endParaRPr lang="fr-FR" sz="2000" dirty="0"/>
          </a:p>
          <a:p>
            <a:pPr marL="0" indent="0" algn="just">
              <a:buNone/>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pic>
        <p:nvPicPr>
          <p:cNvPr id="5" name="Image 4">
            <a:extLst>
              <a:ext uri="{FF2B5EF4-FFF2-40B4-BE49-F238E27FC236}">
                <a16:creationId xmlns:a16="http://schemas.microsoft.com/office/drawing/2014/main" id="{DDF5214A-753D-4198-896B-38DB09E97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44" y="2522711"/>
            <a:ext cx="3945352" cy="2819483"/>
          </a:xfrm>
          <a:prstGeom prst="rect">
            <a:avLst/>
          </a:prstGeom>
        </p:spPr>
      </p:pic>
    </p:spTree>
    <p:extLst>
      <p:ext uri="{BB962C8B-B14F-4D97-AF65-F5344CB8AC3E}">
        <p14:creationId xmlns:p14="http://schemas.microsoft.com/office/powerpoint/2010/main" val="1315668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IV. Données contextuelles </a:t>
            </a:r>
          </a:p>
        </p:txBody>
      </p:sp>
      <p:sp>
        <p:nvSpPr>
          <p:cNvPr id="3" name="ZoneTexte 2">
            <a:extLst>
              <a:ext uri="{FF2B5EF4-FFF2-40B4-BE49-F238E27FC236}">
                <a16:creationId xmlns:a16="http://schemas.microsoft.com/office/drawing/2014/main" id="{5CB443F8-91D4-46ED-9AF3-1EB937E4F560}"/>
              </a:ext>
            </a:extLst>
          </p:cNvPr>
          <p:cNvSpPr txBox="1"/>
          <p:nvPr/>
        </p:nvSpPr>
        <p:spPr>
          <a:xfrm>
            <a:off x="271849" y="4164227"/>
            <a:ext cx="11722229" cy="3315078"/>
          </a:xfrm>
          <a:prstGeom prst="rect">
            <a:avLst/>
          </a:prstGeom>
          <a:noFill/>
        </p:spPr>
        <p:txBody>
          <a:bodyPr wrap="square" numCol="2" rtlCol="0">
            <a:spAutoFit/>
          </a:bodyPr>
          <a:lstStyle/>
          <a:p>
            <a:pPr algn="ctr"/>
            <a:r>
              <a:rPr lang="fr-FR" sz="1600" b="1" dirty="0">
                <a:solidFill>
                  <a:srgbClr val="3998A5"/>
                </a:solidFill>
                <a:latin typeface="Poppins" panose="00000500000000000000" pitchFamily="2" charset="0"/>
                <a:cs typeface="Poppins" panose="00000500000000000000" pitchFamily="2" charset="0"/>
              </a:rPr>
              <a:t>Santé : </a:t>
            </a:r>
            <a:r>
              <a:rPr lang="fr-FR" sz="1600" dirty="0">
                <a:solidFill>
                  <a:schemeClr val="tx2"/>
                </a:solidFill>
                <a:latin typeface="Poppins" panose="00000500000000000000" pitchFamily="2" charset="0"/>
                <a:cs typeface="Poppins" panose="00000500000000000000" pitchFamily="2" charset="0"/>
              </a:rPr>
              <a:t>participation moyenne mensuelle de </a:t>
            </a:r>
            <a:r>
              <a:rPr lang="fr-FR" sz="1600" b="1" dirty="0">
                <a:solidFill>
                  <a:schemeClr val="tx2"/>
                </a:solidFill>
                <a:latin typeface="Poppins" panose="00000500000000000000" pitchFamily="2" charset="0"/>
                <a:cs typeface="Poppins" panose="00000500000000000000" pitchFamily="2" charset="0"/>
              </a:rPr>
              <a:t>21 € par agent</a:t>
            </a:r>
          </a:p>
          <a:p>
            <a:pPr algn="ctr"/>
            <a:endParaRPr lang="fr-FR" sz="1600" dirty="0">
              <a:solidFill>
                <a:schemeClr val="tx2"/>
              </a:solidFill>
              <a:latin typeface="Poppins" panose="00000500000000000000" pitchFamily="2" charset="0"/>
              <a:cs typeface="Poppins" panose="00000500000000000000" pitchFamily="2" charset="0"/>
            </a:endParaRPr>
          </a:p>
          <a:p>
            <a:pPr algn="ctr"/>
            <a:r>
              <a:rPr lang="fr-FR" sz="1600" dirty="0">
                <a:solidFill>
                  <a:schemeClr val="tx2"/>
                </a:solidFill>
                <a:latin typeface="Poppins" panose="00000500000000000000" pitchFamily="2" charset="0"/>
                <a:cs typeface="Poppins" panose="00000500000000000000" pitchFamily="2" charset="0"/>
              </a:rPr>
              <a:t>Taux de couverture des agents : </a:t>
            </a:r>
            <a:r>
              <a:rPr lang="fr-FR" sz="1600" b="1" dirty="0">
                <a:solidFill>
                  <a:schemeClr val="tx2"/>
                </a:solidFill>
                <a:latin typeface="Poppins" panose="00000500000000000000" pitchFamily="2" charset="0"/>
                <a:cs typeface="Poppins" panose="00000500000000000000" pitchFamily="2" charset="0"/>
              </a:rPr>
              <a:t>46,23 %</a:t>
            </a:r>
            <a:r>
              <a:rPr lang="fr-FR" sz="1600" dirty="0">
                <a:solidFill>
                  <a:schemeClr val="tx2"/>
                </a:solidFill>
                <a:latin typeface="Poppins" panose="00000500000000000000" pitchFamily="2" charset="0"/>
                <a:cs typeface="Poppins" panose="00000500000000000000" pitchFamily="2" charset="0"/>
              </a:rPr>
              <a:t> (sur l’ensemble des agents publics territoriaux de l’Oise)</a:t>
            </a:r>
          </a:p>
          <a:p>
            <a:pPr algn="ctr"/>
            <a:endParaRPr lang="fr-FR" sz="1600" dirty="0">
              <a:solidFill>
                <a:schemeClr val="tx2"/>
              </a:solidFill>
              <a:latin typeface="Poppins" panose="00000500000000000000" pitchFamily="2" charset="0"/>
              <a:cs typeface="Poppins" panose="00000500000000000000" pitchFamily="2" charset="0"/>
            </a:endParaRPr>
          </a:p>
          <a:p>
            <a:pPr algn="ctr"/>
            <a:endParaRPr lang="fr-FR" sz="1600" dirty="0">
              <a:solidFill>
                <a:schemeClr val="tx2"/>
              </a:solidFill>
              <a:latin typeface="Poppins" panose="00000500000000000000" pitchFamily="2" charset="0"/>
              <a:cs typeface="Poppins" panose="00000500000000000000" pitchFamily="2" charset="0"/>
            </a:endParaRPr>
          </a:p>
          <a:p>
            <a:pPr algn="ctr"/>
            <a:endParaRPr lang="fr-FR" sz="1600" dirty="0">
              <a:solidFill>
                <a:schemeClr val="tx2"/>
              </a:solidFill>
              <a:latin typeface="Poppins" panose="00000500000000000000" pitchFamily="2" charset="0"/>
              <a:cs typeface="Poppins" panose="00000500000000000000" pitchFamily="2" charset="0"/>
            </a:endParaRPr>
          </a:p>
          <a:p>
            <a:pPr algn="ctr"/>
            <a:endParaRPr lang="fr-FR" sz="1600" dirty="0">
              <a:solidFill>
                <a:schemeClr val="tx2"/>
              </a:solidFill>
              <a:latin typeface="Poppins" panose="00000500000000000000" pitchFamily="2" charset="0"/>
              <a:cs typeface="Poppins" panose="00000500000000000000" pitchFamily="2" charset="0"/>
            </a:endParaRPr>
          </a:p>
          <a:p>
            <a:pPr algn="ctr"/>
            <a:endParaRPr lang="fr-FR" sz="1600" dirty="0">
              <a:solidFill>
                <a:schemeClr val="tx2"/>
              </a:solidFill>
              <a:latin typeface="Poppins" panose="00000500000000000000" pitchFamily="2" charset="0"/>
              <a:cs typeface="Poppins" panose="00000500000000000000" pitchFamily="2" charset="0"/>
            </a:endParaRPr>
          </a:p>
          <a:p>
            <a:pPr algn="ctr"/>
            <a:r>
              <a:rPr lang="fr-FR" sz="1600" dirty="0">
                <a:solidFill>
                  <a:schemeClr val="tx2"/>
                </a:solidFill>
                <a:latin typeface="Poppins" panose="00000500000000000000" pitchFamily="2" charset="0"/>
                <a:cs typeface="Poppins" panose="00000500000000000000" pitchFamily="2" charset="0"/>
              </a:rPr>
              <a:t> </a:t>
            </a:r>
          </a:p>
          <a:p>
            <a:pPr algn="ctr"/>
            <a:endParaRPr lang="fr-FR" sz="1600" dirty="0">
              <a:solidFill>
                <a:schemeClr val="tx2"/>
              </a:solidFill>
              <a:latin typeface="Poppins" panose="00000500000000000000" pitchFamily="2" charset="0"/>
              <a:cs typeface="Poppins" panose="00000500000000000000" pitchFamily="2" charset="0"/>
            </a:endParaRPr>
          </a:p>
          <a:p>
            <a:pPr algn="ctr"/>
            <a:endParaRPr lang="fr-FR" sz="1600" b="1" dirty="0">
              <a:solidFill>
                <a:srgbClr val="3998A5"/>
              </a:solidFill>
              <a:latin typeface="Poppins" panose="00000500000000000000" pitchFamily="2" charset="0"/>
              <a:cs typeface="Poppins" panose="00000500000000000000" pitchFamily="2" charset="0"/>
            </a:endParaRPr>
          </a:p>
          <a:p>
            <a:pPr algn="ctr"/>
            <a:r>
              <a:rPr lang="fr-FR" sz="1600" b="1" dirty="0">
                <a:solidFill>
                  <a:srgbClr val="3998A5"/>
                </a:solidFill>
                <a:latin typeface="Poppins" panose="00000500000000000000" pitchFamily="2" charset="0"/>
                <a:cs typeface="Poppins" panose="00000500000000000000" pitchFamily="2" charset="0"/>
              </a:rPr>
              <a:t>Prévoyance : </a:t>
            </a:r>
            <a:r>
              <a:rPr lang="fr-FR" sz="1600" dirty="0">
                <a:solidFill>
                  <a:schemeClr val="tx2"/>
                </a:solidFill>
                <a:latin typeface="Poppins" panose="00000500000000000000" pitchFamily="2" charset="0"/>
                <a:cs typeface="Poppins" panose="00000500000000000000" pitchFamily="2" charset="0"/>
              </a:rPr>
              <a:t>participation moyenne mensuelle de </a:t>
            </a:r>
            <a:r>
              <a:rPr lang="fr-FR" sz="1600" b="1" dirty="0">
                <a:solidFill>
                  <a:schemeClr val="tx2"/>
                </a:solidFill>
                <a:latin typeface="Poppins" panose="00000500000000000000" pitchFamily="2" charset="0"/>
                <a:cs typeface="Poppins" panose="00000500000000000000" pitchFamily="2" charset="0"/>
              </a:rPr>
              <a:t>12 € par agent</a:t>
            </a:r>
          </a:p>
          <a:p>
            <a:pPr algn="ctr"/>
            <a:endParaRPr lang="fr-FR" sz="1600" dirty="0">
              <a:solidFill>
                <a:schemeClr val="tx2"/>
              </a:solidFill>
              <a:latin typeface="Poppins" panose="00000500000000000000" pitchFamily="2" charset="0"/>
              <a:cs typeface="Poppins" panose="00000500000000000000" pitchFamily="2" charset="0"/>
            </a:endParaRPr>
          </a:p>
          <a:p>
            <a:pPr algn="ctr"/>
            <a:r>
              <a:rPr lang="fr-FR" sz="1600" dirty="0">
                <a:solidFill>
                  <a:schemeClr val="tx2"/>
                </a:solidFill>
                <a:latin typeface="Poppins" panose="00000500000000000000" pitchFamily="2" charset="0"/>
                <a:cs typeface="Poppins" panose="00000500000000000000" pitchFamily="2" charset="0"/>
              </a:rPr>
              <a:t>Taux de couverture des agents : </a:t>
            </a:r>
            <a:r>
              <a:rPr lang="fr-FR" sz="1600" b="1" dirty="0">
                <a:solidFill>
                  <a:schemeClr val="tx2"/>
                </a:solidFill>
                <a:latin typeface="Poppins" panose="00000500000000000000" pitchFamily="2" charset="0"/>
                <a:cs typeface="Poppins" panose="00000500000000000000" pitchFamily="2" charset="0"/>
              </a:rPr>
              <a:t>16,48 %</a:t>
            </a:r>
            <a:r>
              <a:rPr lang="fr-FR" sz="1600" dirty="0">
                <a:solidFill>
                  <a:schemeClr val="tx2"/>
                </a:solidFill>
                <a:latin typeface="Poppins" panose="00000500000000000000" pitchFamily="2" charset="0"/>
                <a:cs typeface="Poppins" panose="00000500000000000000" pitchFamily="2" charset="0"/>
              </a:rPr>
              <a:t> (sur l’ensemble des agents publics territoriaux de l’Oise)</a:t>
            </a:r>
          </a:p>
        </p:txBody>
      </p:sp>
      <p:pic>
        <p:nvPicPr>
          <p:cNvPr id="6" name="Image 5">
            <a:extLst>
              <a:ext uri="{FF2B5EF4-FFF2-40B4-BE49-F238E27FC236}">
                <a16:creationId xmlns:a16="http://schemas.microsoft.com/office/drawing/2014/main" id="{80006DEB-E8BF-4CEE-A322-8551C17A7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026" y="2405897"/>
            <a:ext cx="1810952" cy="1810952"/>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AE1C5F62-1C4D-4B7E-A592-C87BA1CB5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752" y="1965737"/>
            <a:ext cx="3754547" cy="2196410"/>
          </a:xfrm>
          <a:prstGeom prst="rect">
            <a:avLst/>
          </a:prstGeom>
        </p:spPr>
      </p:pic>
      <p:sp>
        <p:nvSpPr>
          <p:cNvPr id="8" name="Espace réservé du contenu 2">
            <a:extLst>
              <a:ext uri="{FF2B5EF4-FFF2-40B4-BE49-F238E27FC236}">
                <a16:creationId xmlns:a16="http://schemas.microsoft.com/office/drawing/2014/main" id="{AF85E139-395A-4E99-A8F8-A7442229E870}"/>
              </a:ext>
            </a:extLst>
          </p:cNvPr>
          <p:cNvSpPr txBox="1">
            <a:spLocks/>
          </p:cNvSpPr>
          <p:nvPr/>
        </p:nvSpPr>
        <p:spPr>
          <a:xfrm>
            <a:off x="271849" y="1593860"/>
            <a:ext cx="11511232" cy="74375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b="1" dirty="0">
                <a:solidFill>
                  <a:srgbClr val="A0442F"/>
                </a:solidFill>
              </a:rPr>
              <a:t>Données départementales</a:t>
            </a:r>
          </a:p>
          <a:p>
            <a:pPr marL="0" indent="0">
              <a:buNone/>
            </a:pPr>
            <a:r>
              <a:rPr lang="fr-FR" sz="1700" i="1" dirty="0"/>
              <a:t>Sources : Données issues du Rapport Social Unique 2020 </a:t>
            </a: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p:txBody>
      </p:sp>
    </p:spTree>
    <p:extLst>
      <p:ext uri="{BB962C8B-B14F-4D97-AF65-F5344CB8AC3E}">
        <p14:creationId xmlns:p14="http://schemas.microsoft.com/office/powerpoint/2010/main" val="206099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IV. Données contextuelles </a:t>
            </a:r>
          </a:p>
        </p:txBody>
      </p:sp>
      <p:sp>
        <p:nvSpPr>
          <p:cNvPr id="8" name="Espace réservé du contenu 2">
            <a:extLst>
              <a:ext uri="{FF2B5EF4-FFF2-40B4-BE49-F238E27FC236}">
                <a16:creationId xmlns:a16="http://schemas.microsoft.com/office/drawing/2014/main" id="{AF85E139-395A-4E99-A8F8-A7442229E870}"/>
              </a:ext>
            </a:extLst>
          </p:cNvPr>
          <p:cNvSpPr txBox="1">
            <a:spLocks/>
          </p:cNvSpPr>
          <p:nvPr/>
        </p:nvSpPr>
        <p:spPr>
          <a:xfrm>
            <a:off x="271849" y="1593860"/>
            <a:ext cx="11511232" cy="74375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b="1" dirty="0">
                <a:solidFill>
                  <a:srgbClr val="A0442F"/>
                </a:solidFill>
              </a:rPr>
              <a:t>Données départementales</a:t>
            </a:r>
          </a:p>
          <a:p>
            <a:pPr marL="0" indent="0">
              <a:buNone/>
            </a:pPr>
            <a:r>
              <a:rPr lang="fr-FR" sz="1700" i="1" dirty="0"/>
              <a:t>Sources : Données issues du Rapport Social Unique 2020 </a:t>
            </a: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p:txBody>
      </p:sp>
      <p:pic>
        <p:nvPicPr>
          <p:cNvPr id="5" name="Image 4">
            <a:extLst>
              <a:ext uri="{FF2B5EF4-FFF2-40B4-BE49-F238E27FC236}">
                <a16:creationId xmlns:a16="http://schemas.microsoft.com/office/drawing/2014/main" id="{FF8975B3-78F1-4E26-9A81-852C2CE41861}"/>
              </a:ext>
            </a:extLst>
          </p:cNvPr>
          <p:cNvPicPr>
            <a:picLocks noChangeAspect="1"/>
          </p:cNvPicPr>
          <p:nvPr/>
        </p:nvPicPr>
        <p:blipFill>
          <a:blip r:embed="rId2"/>
          <a:stretch>
            <a:fillRect/>
          </a:stretch>
        </p:blipFill>
        <p:spPr>
          <a:xfrm>
            <a:off x="1216464" y="2364028"/>
            <a:ext cx="8604430" cy="4312717"/>
          </a:xfrm>
          <a:prstGeom prst="rect">
            <a:avLst/>
          </a:prstGeom>
        </p:spPr>
      </p:pic>
    </p:spTree>
    <p:extLst>
      <p:ext uri="{BB962C8B-B14F-4D97-AF65-F5344CB8AC3E}">
        <p14:creationId xmlns:p14="http://schemas.microsoft.com/office/powerpoint/2010/main" val="133232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72483-F6D6-408A-9E95-D702A7F6B1E6}"/>
              </a:ext>
            </a:extLst>
          </p:cNvPr>
          <p:cNvSpPr>
            <a:spLocks noGrp="1"/>
          </p:cNvSpPr>
          <p:nvPr>
            <p:ph type="title"/>
          </p:nvPr>
        </p:nvSpPr>
        <p:spPr/>
        <p:txBody>
          <a:bodyPr>
            <a:normAutofit/>
          </a:bodyPr>
          <a:lstStyle/>
          <a:p>
            <a:r>
              <a:rPr lang="fr-FR" dirty="0"/>
              <a:t>IV. Données locales </a:t>
            </a:r>
            <a:br>
              <a:rPr lang="fr-FR" dirty="0"/>
            </a:br>
            <a:endParaRPr lang="fr-FR" dirty="0"/>
          </a:p>
        </p:txBody>
      </p:sp>
    </p:spTree>
    <p:extLst>
      <p:ext uri="{BB962C8B-B14F-4D97-AF65-F5344CB8AC3E}">
        <p14:creationId xmlns:p14="http://schemas.microsoft.com/office/powerpoint/2010/main" val="219347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IV. Données locales</a:t>
            </a:r>
          </a:p>
        </p:txBody>
      </p:sp>
      <p:sp>
        <p:nvSpPr>
          <p:cNvPr id="10" name="ZoneTexte 9">
            <a:extLst>
              <a:ext uri="{FF2B5EF4-FFF2-40B4-BE49-F238E27FC236}">
                <a16:creationId xmlns:a16="http://schemas.microsoft.com/office/drawing/2014/main" id="{C53052FE-11F8-4277-A7D5-E9A3F46176F4}"/>
              </a:ext>
            </a:extLst>
          </p:cNvPr>
          <p:cNvSpPr txBox="1"/>
          <p:nvPr/>
        </p:nvSpPr>
        <p:spPr>
          <a:xfrm>
            <a:off x="1520441" y="1965737"/>
            <a:ext cx="9833359" cy="4708981"/>
          </a:xfrm>
          <a:prstGeom prst="rect">
            <a:avLst/>
          </a:prstGeom>
          <a:noFill/>
        </p:spPr>
        <p:txBody>
          <a:bodyPr wrap="square">
            <a:spAutoFit/>
          </a:bodyPr>
          <a:lstStyle/>
          <a:p>
            <a:r>
              <a:rPr lang="fr-FR" sz="2000" i="1" dirty="0">
                <a:highlight>
                  <a:srgbClr val="FFFF00"/>
                </a:highlight>
                <a:latin typeface="Poppins" panose="00000500000000000000" pitchFamily="2" charset="0"/>
                <a:cs typeface="Poppins" panose="00000500000000000000" pitchFamily="2" charset="0"/>
              </a:rPr>
              <a:t>Données issues du rapport social unique ou du SIRH : à adapter en fonction des données disponibles et du souhait de détail à transmettre aux élus</a:t>
            </a:r>
          </a:p>
          <a:p>
            <a:pPr marL="285750" indent="-285750">
              <a:buFontTx/>
              <a:buChar char="-"/>
            </a:pPr>
            <a:r>
              <a:rPr lang="fr-FR" sz="2000" dirty="0">
                <a:latin typeface="Poppins" panose="00000500000000000000" pitchFamily="2" charset="0"/>
                <a:cs typeface="Poppins" panose="00000500000000000000" pitchFamily="2" charset="0"/>
              </a:rPr>
              <a:t>Le nombre d’agents : [</a:t>
            </a:r>
            <a:r>
              <a:rPr lang="fr-FR" sz="2000" i="1" dirty="0">
                <a:highlight>
                  <a:srgbClr val="FFFF00"/>
                </a:highlight>
                <a:latin typeface="Poppins" panose="00000500000000000000" pitchFamily="2" charset="0"/>
                <a:cs typeface="Poppins" panose="00000500000000000000" pitchFamily="2" charset="0"/>
              </a:rPr>
              <a:t>titulaires / contractuels</a:t>
            </a:r>
            <a:r>
              <a:rPr lang="fr-FR" sz="2000" dirty="0">
                <a:latin typeface="Poppins" panose="00000500000000000000" pitchFamily="2" charset="0"/>
                <a:cs typeface="Poppins" panose="00000500000000000000" pitchFamily="2" charset="0"/>
              </a:rPr>
              <a:t>]</a:t>
            </a:r>
          </a:p>
          <a:p>
            <a:pPr marL="285750" indent="-285750">
              <a:buFontTx/>
              <a:buChar char="-"/>
            </a:pPr>
            <a:r>
              <a:rPr lang="fr-FR" sz="2000" dirty="0">
                <a:latin typeface="Poppins" panose="00000500000000000000" pitchFamily="2" charset="0"/>
                <a:cs typeface="Poppins" panose="00000500000000000000" pitchFamily="2" charset="0"/>
              </a:rPr>
              <a:t>Le nombre d’agent à : [</a:t>
            </a:r>
            <a:r>
              <a:rPr lang="fr-FR" sz="2000" i="1" dirty="0">
                <a:highlight>
                  <a:srgbClr val="FFFF00"/>
                </a:highlight>
                <a:latin typeface="Poppins" panose="00000500000000000000" pitchFamily="2" charset="0"/>
                <a:cs typeface="Poppins" panose="00000500000000000000" pitchFamily="2" charset="0"/>
              </a:rPr>
              <a:t>temps complet / temps non complet</a:t>
            </a:r>
            <a:r>
              <a:rPr lang="fr-FR" sz="2000" dirty="0">
                <a:latin typeface="Poppins" panose="00000500000000000000" pitchFamily="2" charset="0"/>
                <a:cs typeface="Poppins" panose="00000500000000000000" pitchFamily="2" charset="0"/>
              </a:rPr>
              <a:t>]</a:t>
            </a:r>
          </a:p>
          <a:p>
            <a:pPr marL="285750" indent="-285750">
              <a:buFontTx/>
              <a:buChar char="-"/>
            </a:pPr>
            <a:r>
              <a:rPr lang="fr-FR" sz="2000" dirty="0">
                <a:latin typeface="Poppins" panose="00000500000000000000" pitchFamily="2" charset="0"/>
                <a:cs typeface="Poppins" panose="00000500000000000000" pitchFamily="2" charset="0"/>
              </a:rPr>
              <a:t>La répartition par catégories [</a:t>
            </a:r>
            <a:r>
              <a:rPr lang="fr-FR" sz="2000" i="1" dirty="0">
                <a:highlight>
                  <a:srgbClr val="FFFF00"/>
                </a:highlight>
                <a:latin typeface="Poppins" panose="00000500000000000000" pitchFamily="2" charset="0"/>
                <a:cs typeface="Poppins" panose="00000500000000000000" pitchFamily="2" charset="0"/>
              </a:rPr>
              <a:t>A, B, C</a:t>
            </a:r>
            <a:r>
              <a:rPr lang="fr-FR" sz="2000" dirty="0">
                <a:latin typeface="Poppins" panose="00000500000000000000" pitchFamily="2" charset="0"/>
                <a:cs typeface="Poppins" panose="00000500000000000000" pitchFamily="2" charset="0"/>
              </a:rPr>
              <a:t>]</a:t>
            </a:r>
          </a:p>
          <a:p>
            <a:pPr marL="285750" indent="-285750">
              <a:buFontTx/>
              <a:buChar char="-"/>
            </a:pPr>
            <a:r>
              <a:rPr lang="fr-FR" sz="2000" dirty="0">
                <a:latin typeface="Poppins" panose="00000500000000000000" pitchFamily="2" charset="0"/>
                <a:cs typeface="Poppins" panose="00000500000000000000" pitchFamily="2" charset="0"/>
              </a:rPr>
              <a:t>La répartition par filières [</a:t>
            </a:r>
            <a:r>
              <a:rPr lang="fr-FR" sz="2000" i="1" dirty="0">
                <a:highlight>
                  <a:srgbClr val="FFFF00"/>
                </a:highlight>
                <a:latin typeface="Poppins" panose="00000500000000000000" pitchFamily="2" charset="0"/>
                <a:cs typeface="Poppins" panose="00000500000000000000" pitchFamily="2" charset="0"/>
              </a:rPr>
              <a:t>administrative, technique, médico-sociale, etc</a:t>
            </a:r>
            <a:r>
              <a:rPr lang="fr-FR" sz="2000" dirty="0">
                <a:highlight>
                  <a:srgbClr val="FFFF00"/>
                </a:highlight>
                <a:latin typeface="Poppins" panose="00000500000000000000" pitchFamily="2" charset="0"/>
                <a:cs typeface="Poppins" panose="00000500000000000000" pitchFamily="2" charset="0"/>
              </a:rPr>
              <a:t>.</a:t>
            </a:r>
            <a:r>
              <a:rPr lang="fr-FR" sz="2000" dirty="0">
                <a:latin typeface="Poppins" panose="00000500000000000000" pitchFamily="2" charset="0"/>
                <a:cs typeface="Poppins" panose="00000500000000000000" pitchFamily="2" charset="0"/>
              </a:rPr>
              <a:t>]</a:t>
            </a:r>
          </a:p>
          <a:p>
            <a:pPr marL="285750" indent="-285750">
              <a:buFontTx/>
              <a:buChar char="-"/>
            </a:pPr>
            <a:r>
              <a:rPr lang="fr-FR" sz="2000" dirty="0">
                <a:latin typeface="Poppins" panose="00000500000000000000" pitchFamily="2" charset="0"/>
                <a:cs typeface="Poppins" panose="00000500000000000000" pitchFamily="2" charset="0"/>
              </a:rPr>
              <a:t>Le taux d’absentéisme </a:t>
            </a:r>
            <a:r>
              <a:rPr lang="fr-FR" sz="2000" dirty="0">
                <a:highlight>
                  <a:srgbClr val="FFFF00"/>
                </a:highlight>
                <a:latin typeface="Poppins" panose="00000500000000000000" pitchFamily="2" charset="0"/>
                <a:cs typeface="Poppins" panose="00000500000000000000" pitchFamily="2" charset="0"/>
              </a:rPr>
              <a:t>(+ taux de fréquence, gravité, exposition)</a:t>
            </a:r>
          </a:p>
          <a:p>
            <a:pPr marL="285750" indent="-285750">
              <a:buFontTx/>
              <a:buChar char="-"/>
            </a:pPr>
            <a:r>
              <a:rPr lang="fr-FR" sz="2000" dirty="0">
                <a:latin typeface="Poppins" panose="00000500000000000000" pitchFamily="2" charset="0"/>
                <a:cs typeface="Poppins" panose="00000500000000000000" pitchFamily="2" charset="0"/>
              </a:rPr>
              <a:t>Le nombre de [</a:t>
            </a:r>
            <a:r>
              <a:rPr lang="fr-FR" sz="2000" i="1" dirty="0">
                <a:highlight>
                  <a:srgbClr val="FFFF00"/>
                </a:highlight>
                <a:latin typeface="Poppins" panose="00000500000000000000" pitchFamily="2" charset="0"/>
                <a:cs typeface="Poppins" panose="00000500000000000000" pitchFamily="2" charset="0"/>
              </a:rPr>
              <a:t>longues maladies/ longues durées / graves maladies sur les 5 dernières années</a:t>
            </a:r>
            <a:r>
              <a:rPr lang="fr-FR" sz="2000" dirty="0">
                <a:latin typeface="Poppins" panose="00000500000000000000" pitchFamily="2" charset="0"/>
                <a:cs typeface="Poppins" panose="00000500000000000000" pitchFamily="2" charset="0"/>
              </a:rPr>
              <a:t>]</a:t>
            </a:r>
          </a:p>
          <a:p>
            <a:pPr marL="285750" indent="-285750">
              <a:buFontTx/>
              <a:buChar char="-"/>
            </a:pPr>
            <a:r>
              <a:rPr lang="fr-FR" sz="2000" dirty="0">
                <a:latin typeface="Poppins" panose="00000500000000000000" pitchFamily="2" charset="0"/>
                <a:cs typeface="Poppins" panose="00000500000000000000" pitchFamily="2" charset="0"/>
              </a:rPr>
              <a:t>Le nombre d’ [</a:t>
            </a:r>
            <a:r>
              <a:rPr lang="fr-FR" sz="2000" i="1" dirty="0">
                <a:highlight>
                  <a:srgbClr val="FFFF00"/>
                </a:highlight>
                <a:latin typeface="Poppins" panose="00000500000000000000" pitchFamily="2" charset="0"/>
                <a:cs typeface="Poppins" panose="00000500000000000000" pitchFamily="2" charset="0"/>
              </a:rPr>
              <a:t>invalidités sur les 5 dernières années</a:t>
            </a:r>
            <a:r>
              <a:rPr lang="fr-FR" sz="2000" dirty="0">
                <a:latin typeface="Poppins" panose="00000500000000000000" pitchFamily="2" charset="0"/>
                <a:cs typeface="Poppins" panose="00000500000000000000" pitchFamily="2" charset="0"/>
              </a:rPr>
              <a:t>] </a:t>
            </a:r>
          </a:p>
          <a:p>
            <a:pPr marL="285750" indent="-285750">
              <a:buFontTx/>
              <a:buChar char="-"/>
            </a:pPr>
            <a:endParaRPr lang="fr-FR" sz="2000" dirty="0">
              <a:latin typeface="Poppins" panose="00000500000000000000" pitchFamily="2" charset="0"/>
              <a:cs typeface="Poppins" panose="00000500000000000000" pitchFamily="2" charset="0"/>
            </a:endParaRPr>
          </a:p>
          <a:p>
            <a:pPr marL="285750" indent="-285750">
              <a:buFontTx/>
              <a:buChar char="-"/>
            </a:pPr>
            <a:endParaRPr lang="fr-FR" sz="2000" dirty="0">
              <a:latin typeface="Poppins" panose="00000500000000000000" pitchFamily="2" charset="0"/>
              <a:cs typeface="Poppins" panose="00000500000000000000" pitchFamily="2" charset="0"/>
            </a:endParaRPr>
          </a:p>
          <a:p>
            <a:r>
              <a:rPr lang="fr-FR" sz="2000" b="1" dirty="0">
                <a:solidFill>
                  <a:srgbClr val="3998A5"/>
                </a:solidFill>
                <a:latin typeface="Poppins" panose="00000500000000000000" pitchFamily="2" charset="0"/>
                <a:cs typeface="Poppins" panose="00000500000000000000" pitchFamily="2" charset="0"/>
              </a:rPr>
              <a:t>Si vous souhaitez disposer des synthèses des données sociales de votre collectivité (RSU, Absentéisme,…) : </a:t>
            </a:r>
            <a:r>
              <a:rPr lang="fr-FR" sz="2000" b="1" dirty="0">
                <a:solidFill>
                  <a:srgbClr val="3998A5"/>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bilan-social@cdg60.com</a:t>
            </a:r>
            <a:endParaRPr lang="fr-FR" sz="2000" b="1" dirty="0">
              <a:solidFill>
                <a:srgbClr val="3998A5"/>
              </a:solidFill>
              <a:latin typeface="Poppins" panose="00000500000000000000" pitchFamily="2" charset="0"/>
              <a:cs typeface="Poppins" panose="00000500000000000000" pitchFamily="2" charset="0"/>
            </a:endParaRPr>
          </a:p>
          <a:p>
            <a:endParaRPr lang="fr-FR" sz="2000" dirty="0">
              <a:latin typeface="Poppins" panose="00000500000000000000" pitchFamily="2" charset="0"/>
              <a:cs typeface="Poppins" panose="00000500000000000000" pitchFamily="2" charset="0"/>
            </a:endParaRPr>
          </a:p>
        </p:txBody>
      </p:sp>
      <p:pic>
        <p:nvPicPr>
          <p:cNvPr id="12" name="Image 11">
            <a:extLst>
              <a:ext uri="{FF2B5EF4-FFF2-40B4-BE49-F238E27FC236}">
                <a16:creationId xmlns:a16="http://schemas.microsoft.com/office/drawing/2014/main" id="{0F1969C9-4D9B-402C-B3AC-47E3F39C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90" y="4750130"/>
            <a:ext cx="2107870" cy="2107870"/>
          </a:xfrm>
          <a:prstGeom prst="rect">
            <a:avLst/>
          </a:prstGeom>
        </p:spPr>
      </p:pic>
      <p:sp>
        <p:nvSpPr>
          <p:cNvPr id="13" name="Espace réservé du contenu 2">
            <a:extLst>
              <a:ext uri="{FF2B5EF4-FFF2-40B4-BE49-F238E27FC236}">
                <a16:creationId xmlns:a16="http://schemas.microsoft.com/office/drawing/2014/main" id="{EC6D2121-415E-4B6D-B493-82BC6CF80772}"/>
              </a:ext>
            </a:extLst>
          </p:cNvPr>
          <p:cNvSpPr txBox="1">
            <a:spLocks/>
          </p:cNvSpPr>
          <p:nvPr/>
        </p:nvSpPr>
        <p:spPr>
          <a:xfrm>
            <a:off x="271849" y="1593860"/>
            <a:ext cx="11511232" cy="7437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solidFill>
                  <a:srgbClr val="A0442F"/>
                </a:solidFill>
              </a:rPr>
              <a:t>Quelques données sur la collectivité</a:t>
            </a: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p:txBody>
      </p:sp>
    </p:spTree>
    <p:extLst>
      <p:ext uri="{BB962C8B-B14F-4D97-AF65-F5344CB8AC3E}">
        <p14:creationId xmlns:p14="http://schemas.microsoft.com/office/powerpoint/2010/main" val="238581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IV. Données locales</a:t>
            </a:r>
          </a:p>
        </p:txBody>
      </p:sp>
      <p:sp>
        <p:nvSpPr>
          <p:cNvPr id="10" name="ZoneTexte 9">
            <a:extLst>
              <a:ext uri="{FF2B5EF4-FFF2-40B4-BE49-F238E27FC236}">
                <a16:creationId xmlns:a16="http://schemas.microsoft.com/office/drawing/2014/main" id="{C53052FE-11F8-4277-A7D5-E9A3F46176F4}"/>
              </a:ext>
            </a:extLst>
          </p:cNvPr>
          <p:cNvSpPr txBox="1"/>
          <p:nvPr/>
        </p:nvSpPr>
        <p:spPr>
          <a:xfrm>
            <a:off x="1366419" y="2322986"/>
            <a:ext cx="9833359" cy="4278094"/>
          </a:xfrm>
          <a:prstGeom prst="rect">
            <a:avLst/>
          </a:prstGeom>
          <a:noFill/>
        </p:spPr>
        <p:txBody>
          <a:bodyPr wrap="square">
            <a:spAutoFit/>
          </a:bodyPr>
          <a:lstStyle/>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Participation en santé depuis : [</a:t>
            </a:r>
            <a:r>
              <a:rPr lang="fr-FR" sz="2000" i="1" dirty="0">
                <a:highlight>
                  <a:srgbClr val="FFFF00"/>
                </a:highlight>
                <a:latin typeface="Poppins" panose="00000500000000000000" pitchFamily="2" charset="0"/>
                <a:cs typeface="Poppins" panose="00000500000000000000" pitchFamily="2" charset="0"/>
              </a:rPr>
              <a:t>année</a:t>
            </a:r>
            <a:r>
              <a:rPr lang="fr-FR" sz="2000" dirty="0">
                <a:latin typeface="Poppins" panose="00000500000000000000" pitchFamily="2" charset="0"/>
                <a:cs typeface="Poppins" panose="00000500000000000000" pitchFamily="2" charset="0"/>
              </a:rPr>
              <a:t>]</a:t>
            </a:r>
          </a:p>
          <a:p>
            <a:pPr marL="285750" indent="-285750">
              <a:buFont typeface="Arial" panose="020B0604020202020204" pitchFamily="34" charset="0"/>
              <a:buChar char="•"/>
            </a:pPr>
            <a:endParaRPr lang="fr-FR"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Montant de participation : [</a:t>
            </a:r>
            <a:r>
              <a:rPr lang="fr-FR" sz="2000" i="1" dirty="0">
                <a:highlight>
                  <a:srgbClr val="FFFF00"/>
                </a:highlight>
                <a:latin typeface="Poppins" panose="00000500000000000000" pitchFamily="2" charset="0"/>
                <a:cs typeface="Poppins" panose="00000500000000000000" pitchFamily="2" charset="0"/>
              </a:rPr>
              <a:t>indiquer montant et modalités de variation</a:t>
            </a:r>
            <a:r>
              <a:rPr lang="fr-FR" sz="2000" dirty="0">
                <a:latin typeface="Poppins" panose="00000500000000000000" pitchFamily="2" charset="0"/>
                <a:cs typeface="Poppins" panose="00000500000000000000" pitchFamily="2" charset="0"/>
              </a:rPr>
              <a:t>] </a:t>
            </a:r>
          </a:p>
          <a:p>
            <a:pPr marL="285750" indent="-285750">
              <a:buFont typeface="Arial" panose="020B0604020202020204" pitchFamily="34" charset="0"/>
              <a:buChar char="•"/>
            </a:pPr>
            <a:endParaRPr lang="fr-FR"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Dispositif en place : [</a:t>
            </a:r>
            <a:r>
              <a:rPr lang="fr-FR" sz="2000" i="1" dirty="0">
                <a:highlight>
                  <a:srgbClr val="FFFF00"/>
                </a:highlight>
                <a:latin typeface="Poppins" panose="00000500000000000000" pitchFamily="2" charset="0"/>
                <a:cs typeface="Poppins" panose="00000500000000000000" pitchFamily="2" charset="0"/>
              </a:rPr>
              <a:t>indiquer si labellisation ou convention de participation</a:t>
            </a:r>
            <a:r>
              <a:rPr lang="fr-FR" sz="2000" dirty="0">
                <a:latin typeface="Poppins" panose="00000500000000000000" pitchFamily="2" charset="0"/>
                <a:cs typeface="Poppins" panose="00000500000000000000" pitchFamily="2" charset="0"/>
              </a:rPr>
              <a:t>] </a:t>
            </a:r>
          </a:p>
          <a:p>
            <a:pPr marL="285750" indent="-285750">
              <a:buFont typeface="Arial" panose="020B0604020202020204" pitchFamily="34" charset="0"/>
              <a:buChar char="•"/>
            </a:pPr>
            <a:r>
              <a:rPr lang="fr-FR" sz="1600" i="1" dirty="0">
                <a:highlight>
                  <a:srgbClr val="FFFF00"/>
                </a:highlight>
                <a:latin typeface="Poppins" panose="00000500000000000000" pitchFamily="2" charset="0"/>
                <a:cs typeface="Poppins" panose="00000500000000000000" pitchFamily="2" charset="0"/>
              </a:rPr>
              <a:t>Si convention de participation, indiquer : année de fin, opérateur, garanties obligatoires, options</a:t>
            </a:r>
          </a:p>
          <a:p>
            <a:pPr marL="285750" indent="-285750">
              <a:buFontTx/>
              <a:buChar char="-"/>
            </a:pPr>
            <a:endParaRPr lang="fr-FR"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Taux d’adhésion : [</a:t>
            </a:r>
            <a:r>
              <a:rPr lang="fr-FR" sz="2000" i="1" dirty="0">
                <a:highlight>
                  <a:srgbClr val="FFFF00"/>
                </a:highlight>
                <a:latin typeface="Poppins" panose="00000500000000000000" pitchFamily="2" charset="0"/>
                <a:cs typeface="Poppins" panose="00000500000000000000" pitchFamily="2" charset="0"/>
              </a:rPr>
              <a:t>indiquer le nombre d’agents qui bénéficient de la participation/nombre d’agent éligibles</a:t>
            </a:r>
            <a:r>
              <a:rPr lang="fr-FR" sz="2000" dirty="0">
                <a:latin typeface="Poppins" panose="00000500000000000000" pitchFamily="2" charset="0"/>
                <a:cs typeface="Poppins" panose="00000500000000000000" pitchFamily="2" charset="0"/>
              </a:rPr>
              <a:t>]</a:t>
            </a:r>
          </a:p>
          <a:p>
            <a:pPr marL="285750" indent="-285750">
              <a:buFontTx/>
              <a:buChar char="-"/>
            </a:pPr>
            <a:endParaRPr lang="fr-FR" sz="2000" dirty="0">
              <a:latin typeface="Poppins" panose="00000500000000000000" pitchFamily="2" charset="0"/>
              <a:cs typeface="Poppins" panose="00000500000000000000" pitchFamily="2" charset="0"/>
            </a:endParaRPr>
          </a:p>
          <a:p>
            <a:pPr marL="285750" indent="-285750">
              <a:buFontTx/>
              <a:buChar char="-"/>
            </a:pPr>
            <a:endParaRPr lang="fr-FR" sz="2000" dirty="0">
              <a:latin typeface="Poppins" panose="00000500000000000000" pitchFamily="2" charset="0"/>
              <a:cs typeface="Poppins" panose="00000500000000000000" pitchFamily="2" charset="0"/>
            </a:endParaRPr>
          </a:p>
          <a:p>
            <a:endParaRPr lang="fr-FR" sz="2000" dirty="0">
              <a:latin typeface="Poppins" panose="00000500000000000000" pitchFamily="2" charset="0"/>
              <a:cs typeface="Poppins" panose="00000500000000000000" pitchFamily="2" charset="0"/>
            </a:endParaRPr>
          </a:p>
        </p:txBody>
      </p:sp>
      <p:sp>
        <p:nvSpPr>
          <p:cNvPr id="5" name="Espace réservé du contenu 2">
            <a:extLst>
              <a:ext uri="{FF2B5EF4-FFF2-40B4-BE49-F238E27FC236}">
                <a16:creationId xmlns:a16="http://schemas.microsoft.com/office/drawing/2014/main" id="{3E1124D2-5412-46B5-8FF9-8F0F9968E15C}"/>
              </a:ext>
            </a:extLst>
          </p:cNvPr>
          <p:cNvSpPr txBox="1">
            <a:spLocks/>
          </p:cNvSpPr>
          <p:nvPr/>
        </p:nvSpPr>
        <p:spPr>
          <a:xfrm>
            <a:off x="768485" y="1593860"/>
            <a:ext cx="11014596" cy="7437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solidFill>
                  <a:srgbClr val="A0442F"/>
                </a:solidFill>
              </a:rPr>
              <a:t>La participation en santé sur la collectivité</a:t>
            </a: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p:txBody>
      </p:sp>
    </p:spTree>
    <p:extLst>
      <p:ext uri="{BB962C8B-B14F-4D97-AF65-F5344CB8AC3E}">
        <p14:creationId xmlns:p14="http://schemas.microsoft.com/office/powerpoint/2010/main" val="342031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DC00B-E97F-4D21-A370-7983869F1B96}"/>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FC306673-7364-4E76-8623-C9DF6843C0AB}"/>
              </a:ext>
            </a:extLst>
          </p:cNvPr>
          <p:cNvSpPr>
            <a:spLocks noGrp="1"/>
          </p:cNvSpPr>
          <p:nvPr>
            <p:ph idx="1"/>
          </p:nvPr>
        </p:nvSpPr>
        <p:spPr/>
        <p:txBody>
          <a:bodyPr/>
          <a:lstStyle/>
          <a:p>
            <a:r>
              <a:rPr lang="fr-FR" dirty="0"/>
              <a:t>Principes généraux</a:t>
            </a:r>
          </a:p>
          <a:p>
            <a:r>
              <a:rPr lang="fr-FR" dirty="0"/>
              <a:t>Evolution de l’ordonnance du 17 février 2021</a:t>
            </a:r>
          </a:p>
          <a:p>
            <a:r>
              <a:rPr lang="fr-FR" dirty="0"/>
              <a:t>Données contextuelles</a:t>
            </a:r>
          </a:p>
          <a:p>
            <a:r>
              <a:rPr lang="fr-FR" dirty="0"/>
              <a:t>Données locales</a:t>
            </a:r>
          </a:p>
        </p:txBody>
      </p:sp>
    </p:spTree>
    <p:extLst>
      <p:ext uri="{BB962C8B-B14F-4D97-AF65-F5344CB8AC3E}">
        <p14:creationId xmlns:p14="http://schemas.microsoft.com/office/powerpoint/2010/main" val="1338668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IV. Données locales</a:t>
            </a:r>
          </a:p>
        </p:txBody>
      </p:sp>
      <p:sp>
        <p:nvSpPr>
          <p:cNvPr id="10" name="ZoneTexte 9">
            <a:extLst>
              <a:ext uri="{FF2B5EF4-FFF2-40B4-BE49-F238E27FC236}">
                <a16:creationId xmlns:a16="http://schemas.microsoft.com/office/drawing/2014/main" id="{C53052FE-11F8-4277-A7D5-E9A3F46176F4}"/>
              </a:ext>
            </a:extLst>
          </p:cNvPr>
          <p:cNvSpPr txBox="1"/>
          <p:nvPr/>
        </p:nvSpPr>
        <p:spPr>
          <a:xfrm>
            <a:off x="1366419" y="2322986"/>
            <a:ext cx="9833359" cy="4278094"/>
          </a:xfrm>
          <a:prstGeom prst="rect">
            <a:avLst/>
          </a:prstGeom>
          <a:noFill/>
        </p:spPr>
        <p:txBody>
          <a:bodyPr wrap="square">
            <a:spAutoFit/>
          </a:bodyPr>
          <a:lstStyle/>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Participation en prévoyance maintien de salaire depuis : [</a:t>
            </a:r>
            <a:r>
              <a:rPr lang="fr-FR" sz="2000" i="1" dirty="0">
                <a:highlight>
                  <a:srgbClr val="FFFF00"/>
                </a:highlight>
                <a:latin typeface="Poppins" panose="00000500000000000000" pitchFamily="2" charset="0"/>
                <a:cs typeface="Poppins" panose="00000500000000000000" pitchFamily="2" charset="0"/>
              </a:rPr>
              <a:t>année</a:t>
            </a:r>
            <a:r>
              <a:rPr lang="fr-FR" sz="2000" dirty="0">
                <a:latin typeface="Poppins" panose="00000500000000000000" pitchFamily="2" charset="0"/>
                <a:cs typeface="Poppins" panose="00000500000000000000" pitchFamily="2" charset="0"/>
              </a:rPr>
              <a:t>]</a:t>
            </a:r>
          </a:p>
          <a:p>
            <a:pPr marL="285750" indent="-285750">
              <a:buFont typeface="Arial" panose="020B0604020202020204" pitchFamily="34" charset="0"/>
              <a:buChar char="•"/>
            </a:pPr>
            <a:endParaRPr lang="fr-FR"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Montant de participation : [</a:t>
            </a:r>
            <a:r>
              <a:rPr lang="fr-FR" sz="2000" i="1" dirty="0">
                <a:highlight>
                  <a:srgbClr val="FFFF00"/>
                </a:highlight>
                <a:latin typeface="Poppins" panose="00000500000000000000" pitchFamily="2" charset="0"/>
                <a:cs typeface="Poppins" panose="00000500000000000000" pitchFamily="2" charset="0"/>
              </a:rPr>
              <a:t>indiquer montant et modalités de variation</a:t>
            </a:r>
            <a:r>
              <a:rPr lang="fr-FR" sz="2000" dirty="0">
                <a:latin typeface="Poppins" panose="00000500000000000000" pitchFamily="2" charset="0"/>
                <a:cs typeface="Poppins" panose="00000500000000000000" pitchFamily="2" charset="0"/>
              </a:rPr>
              <a:t>] </a:t>
            </a:r>
          </a:p>
          <a:p>
            <a:pPr marL="285750" indent="-285750">
              <a:buFont typeface="Arial" panose="020B0604020202020204" pitchFamily="34" charset="0"/>
              <a:buChar char="•"/>
            </a:pPr>
            <a:endParaRPr lang="fr-FR"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Dispositif en place : [</a:t>
            </a:r>
            <a:r>
              <a:rPr lang="fr-FR" sz="2000" i="1" dirty="0">
                <a:highlight>
                  <a:srgbClr val="FFFF00"/>
                </a:highlight>
                <a:latin typeface="Poppins" panose="00000500000000000000" pitchFamily="2" charset="0"/>
                <a:cs typeface="Poppins" panose="00000500000000000000" pitchFamily="2" charset="0"/>
              </a:rPr>
              <a:t>indiquer si labellisation ou convention de participation</a:t>
            </a:r>
            <a:r>
              <a:rPr lang="fr-FR" sz="2000" dirty="0">
                <a:latin typeface="Poppins" panose="00000500000000000000" pitchFamily="2" charset="0"/>
                <a:cs typeface="Poppins" panose="00000500000000000000" pitchFamily="2" charset="0"/>
              </a:rPr>
              <a:t>] </a:t>
            </a:r>
          </a:p>
          <a:p>
            <a:pPr marL="285750" indent="-285750">
              <a:buFont typeface="Arial" panose="020B0604020202020204" pitchFamily="34" charset="0"/>
              <a:buChar char="•"/>
            </a:pPr>
            <a:r>
              <a:rPr lang="fr-FR" sz="1600" i="1" dirty="0">
                <a:highlight>
                  <a:srgbClr val="FFFF00"/>
                </a:highlight>
                <a:latin typeface="Poppins" panose="00000500000000000000" pitchFamily="2" charset="0"/>
                <a:cs typeface="Poppins" panose="00000500000000000000" pitchFamily="2" charset="0"/>
              </a:rPr>
              <a:t>Si convention de participation, indiquer : année de fin, opérateur, garanties obligatoires, options, taux de remboursement</a:t>
            </a:r>
          </a:p>
          <a:p>
            <a:pPr marL="285750" indent="-285750">
              <a:buFontTx/>
              <a:buChar char="-"/>
            </a:pPr>
            <a:endParaRPr lang="fr-FR" sz="20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fr-FR" sz="2000" dirty="0">
                <a:latin typeface="Poppins" panose="00000500000000000000" pitchFamily="2" charset="0"/>
                <a:cs typeface="Poppins" panose="00000500000000000000" pitchFamily="2" charset="0"/>
              </a:rPr>
              <a:t>Taux d’adhésion : [</a:t>
            </a:r>
            <a:r>
              <a:rPr lang="fr-FR" sz="2000" i="1" dirty="0">
                <a:highlight>
                  <a:srgbClr val="FFFF00"/>
                </a:highlight>
                <a:latin typeface="Poppins" panose="00000500000000000000" pitchFamily="2" charset="0"/>
                <a:cs typeface="Poppins" panose="00000500000000000000" pitchFamily="2" charset="0"/>
              </a:rPr>
              <a:t>indiquer le nombre d’agents qui bénéficient de la participation/nombre d’agents éligibles</a:t>
            </a:r>
            <a:r>
              <a:rPr lang="fr-FR" sz="2000" dirty="0">
                <a:latin typeface="Poppins" panose="00000500000000000000" pitchFamily="2" charset="0"/>
                <a:cs typeface="Poppins" panose="00000500000000000000" pitchFamily="2" charset="0"/>
              </a:rPr>
              <a:t>]</a:t>
            </a:r>
          </a:p>
          <a:p>
            <a:pPr marL="285750" indent="-285750">
              <a:buFontTx/>
              <a:buChar char="-"/>
            </a:pPr>
            <a:endParaRPr lang="fr-FR" sz="2000" dirty="0">
              <a:latin typeface="Poppins" panose="00000500000000000000" pitchFamily="2" charset="0"/>
              <a:cs typeface="Poppins" panose="00000500000000000000" pitchFamily="2" charset="0"/>
            </a:endParaRPr>
          </a:p>
          <a:p>
            <a:pPr marL="285750" indent="-285750">
              <a:buFontTx/>
              <a:buChar char="-"/>
            </a:pPr>
            <a:endParaRPr lang="fr-FR" sz="2000" dirty="0">
              <a:latin typeface="Poppins" panose="00000500000000000000" pitchFamily="2" charset="0"/>
              <a:cs typeface="Poppins" panose="00000500000000000000" pitchFamily="2" charset="0"/>
            </a:endParaRPr>
          </a:p>
          <a:p>
            <a:endParaRPr lang="fr-FR" sz="2000" dirty="0">
              <a:latin typeface="Poppins" panose="00000500000000000000" pitchFamily="2" charset="0"/>
              <a:cs typeface="Poppins" panose="00000500000000000000" pitchFamily="2" charset="0"/>
            </a:endParaRPr>
          </a:p>
        </p:txBody>
      </p:sp>
      <p:sp>
        <p:nvSpPr>
          <p:cNvPr id="5" name="Espace réservé du contenu 2">
            <a:extLst>
              <a:ext uri="{FF2B5EF4-FFF2-40B4-BE49-F238E27FC236}">
                <a16:creationId xmlns:a16="http://schemas.microsoft.com/office/drawing/2014/main" id="{3E1124D2-5412-46B5-8FF9-8F0F9968E15C}"/>
              </a:ext>
            </a:extLst>
          </p:cNvPr>
          <p:cNvSpPr txBox="1">
            <a:spLocks/>
          </p:cNvSpPr>
          <p:nvPr/>
        </p:nvSpPr>
        <p:spPr>
          <a:xfrm>
            <a:off x="768485" y="1593860"/>
            <a:ext cx="11014596" cy="7437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solidFill>
                  <a:srgbClr val="A0442F"/>
                </a:solidFill>
              </a:rPr>
              <a:t>La participation en prévoyance sur la collectivité</a:t>
            </a: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p:txBody>
      </p:sp>
    </p:spTree>
    <p:extLst>
      <p:ext uri="{BB962C8B-B14F-4D97-AF65-F5344CB8AC3E}">
        <p14:creationId xmlns:p14="http://schemas.microsoft.com/office/powerpoint/2010/main" val="151960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72483-F6D6-408A-9E95-D702A7F6B1E6}"/>
              </a:ext>
            </a:extLst>
          </p:cNvPr>
          <p:cNvSpPr>
            <a:spLocks noGrp="1"/>
          </p:cNvSpPr>
          <p:nvPr>
            <p:ph type="title"/>
          </p:nvPr>
        </p:nvSpPr>
        <p:spPr/>
        <p:txBody>
          <a:bodyPr>
            <a:normAutofit/>
          </a:bodyPr>
          <a:lstStyle/>
          <a:p>
            <a:br>
              <a:rPr lang="fr-FR" dirty="0"/>
            </a:br>
            <a:r>
              <a:rPr lang="fr-FR" dirty="0"/>
              <a:t>Merci de votre attention !</a:t>
            </a:r>
            <a:br>
              <a:rPr lang="fr-FR" dirty="0"/>
            </a:br>
            <a:endParaRPr lang="fr-FR" dirty="0"/>
          </a:p>
        </p:txBody>
      </p:sp>
    </p:spTree>
    <p:extLst>
      <p:ext uri="{BB962C8B-B14F-4D97-AF65-F5344CB8AC3E}">
        <p14:creationId xmlns:p14="http://schemas.microsoft.com/office/powerpoint/2010/main" val="208946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72483-F6D6-408A-9E95-D702A7F6B1E6}"/>
              </a:ext>
            </a:extLst>
          </p:cNvPr>
          <p:cNvSpPr>
            <a:spLocks noGrp="1"/>
          </p:cNvSpPr>
          <p:nvPr>
            <p:ph type="title"/>
          </p:nvPr>
        </p:nvSpPr>
        <p:spPr/>
        <p:txBody>
          <a:bodyPr>
            <a:normAutofit/>
          </a:bodyPr>
          <a:lstStyle/>
          <a:p>
            <a:br>
              <a:rPr lang="fr-FR" dirty="0"/>
            </a:br>
            <a:r>
              <a:rPr lang="fr-FR" dirty="0"/>
              <a:t>I. Principes généraux</a:t>
            </a:r>
            <a:br>
              <a:rPr lang="fr-FR" dirty="0"/>
            </a:br>
            <a:endParaRPr lang="fr-FR" dirty="0"/>
          </a:p>
        </p:txBody>
      </p:sp>
    </p:spTree>
    <p:extLst>
      <p:ext uri="{BB962C8B-B14F-4D97-AF65-F5344CB8AC3E}">
        <p14:creationId xmlns:p14="http://schemas.microsoft.com/office/powerpoint/2010/main" val="235263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 Principes généraux</a:t>
            </a:r>
          </a:p>
        </p:txBody>
      </p:sp>
      <p:sp>
        <p:nvSpPr>
          <p:cNvPr id="5" name="ZoneTexte 4">
            <a:extLst>
              <a:ext uri="{FF2B5EF4-FFF2-40B4-BE49-F238E27FC236}">
                <a16:creationId xmlns:a16="http://schemas.microsoft.com/office/drawing/2014/main" id="{EC74E29D-EA3E-4FCF-9911-EDC97A388D8E}"/>
              </a:ext>
            </a:extLst>
          </p:cNvPr>
          <p:cNvSpPr txBox="1"/>
          <p:nvPr/>
        </p:nvSpPr>
        <p:spPr>
          <a:xfrm>
            <a:off x="838200" y="1606500"/>
            <a:ext cx="10640438" cy="4408771"/>
          </a:xfrm>
          <a:prstGeom prst="rect">
            <a:avLst/>
          </a:prstGeom>
          <a:noFill/>
        </p:spPr>
        <p:txBody>
          <a:bodyPr wrap="square">
            <a:spAutoFit/>
          </a:bodyPr>
          <a:lstStyle/>
          <a:p>
            <a:pPr algn="just"/>
            <a:r>
              <a:rPr lang="fr-FR" sz="2400" b="1" dirty="0">
                <a:solidFill>
                  <a:srgbClr val="A0442F"/>
                </a:solidFill>
                <a:latin typeface="Poppins" panose="00000500000000000000" pitchFamily="2" charset="0"/>
                <a:cs typeface="Poppins" panose="00000500000000000000" pitchFamily="2" charset="0"/>
              </a:rPr>
              <a:t>Débat obligatoire sur les garanties en matière de protection sociale complémentaire (PSC)</a:t>
            </a:r>
          </a:p>
          <a:p>
            <a:pPr algn="just"/>
            <a:endParaRPr lang="fr-FR" sz="2400" dirty="0"/>
          </a:p>
          <a:p>
            <a:pPr marL="342900" indent="-342900" algn="just">
              <a:buFont typeface="Arial" panose="020B0604020202020204" pitchFamily="34" charset="0"/>
              <a:buChar char="•"/>
            </a:pPr>
            <a:r>
              <a:rPr lang="fr-FR" sz="1900" dirty="0">
                <a:latin typeface="Poppins" panose="00000500000000000000" pitchFamily="2" charset="0"/>
                <a:cs typeface="Poppins" panose="00000500000000000000" pitchFamily="2" charset="0"/>
              </a:rPr>
              <a:t>L’ordonnance n°2021-175 du 17/02/2021 prévoit un </a:t>
            </a:r>
            <a:r>
              <a:rPr lang="fr-FR" sz="1900" b="1" dirty="0">
                <a:latin typeface="Poppins" panose="00000500000000000000" pitchFamily="2" charset="0"/>
                <a:cs typeface="Poppins" panose="00000500000000000000" pitchFamily="2" charset="0"/>
              </a:rPr>
              <a:t>débat obligatoire de l’assemblée délibérante </a:t>
            </a:r>
            <a:r>
              <a:rPr lang="fr-FR" sz="1900" dirty="0">
                <a:latin typeface="Poppins" panose="00000500000000000000" pitchFamily="2" charset="0"/>
                <a:cs typeface="Poppins" panose="00000500000000000000" pitchFamily="2" charset="0"/>
              </a:rPr>
              <a:t>sur </a:t>
            </a:r>
            <a:r>
              <a:rPr lang="fr-FR" sz="1900" b="1" dirty="0">
                <a:solidFill>
                  <a:srgbClr val="3998A5"/>
                </a:solidFill>
                <a:latin typeface="Poppins" panose="00000500000000000000" pitchFamily="2" charset="0"/>
                <a:cs typeface="Poppins" panose="00000500000000000000" pitchFamily="2" charset="0"/>
              </a:rPr>
              <a:t>la protection sociale complémentaire :</a:t>
            </a:r>
          </a:p>
          <a:p>
            <a:pPr marL="342900" indent="-342900" algn="just">
              <a:buFont typeface="Arial" panose="020B0604020202020204" pitchFamily="34" charset="0"/>
              <a:buChar char="•"/>
            </a:pPr>
            <a:endParaRPr lang="fr-FR" sz="1900" b="1" dirty="0">
              <a:solidFill>
                <a:srgbClr val="3998A5"/>
              </a:solidFill>
              <a:latin typeface="Poppins" panose="00000500000000000000" pitchFamily="2" charset="0"/>
              <a:cs typeface="Poppins" panose="00000500000000000000" pitchFamily="2" charset="0"/>
            </a:endParaRPr>
          </a:p>
          <a:p>
            <a:pPr marL="800100" lvl="1" indent="-342900" algn="just">
              <a:buFont typeface="Arial" panose="020B0604020202020204" pitchFamily="34" charset="0"/>
              <a:buChar char="•"/>
            </a:pPr>
            <a:r>
              <a:rPr lang="fr-FR" sz="1900" dirty="0">
                <a:latin typeface="Poppins" panose="00000500000000000000" pitchFamily="2" charset="0"/>
                <a:cs typeface="Poppins" panose="00000500000000000000" pitchFamily="2" charset="0"/>
              </a:rPr>
              <a:t>A lancer </a:t>
            </a:r>
            <a:r>
              <a:rPr lang="fr-FR" sz="1900" b="1" u="sng" dirty="0">
                <a:solidFill>
                  <a:srgbClr val="3998A5"/>
                </a:solidFill>
                <a:latin typeface="Poppins" panose="00000500000000000000" pitchFamily="2" charset="0"/>
                <a:cs typeface="Poppins" panose="00000500000000000000" pitchFamily="2" charset="0"/>
              </a:rPr>
              <a:t>au plus tard au 18/02/2022</a:t>
            </a:r>
          </a:p>
          <a:p>
            <a:pPr marL="342900" indent="-342900" algn="just">
              <a:buFont typeface="Arial" panose="020B0604020202020204" pitchFamily="34" charset="0"/>
              <a:buChar char="•"/>
            </a:pPr>
            <a:endParaRPr lang="fr-FR" sz="1900" dirty="0">
              <a:latin typeface="Poppins" panose="00000500000000000000" pitchFamily="2" charset="0"/>
              <a:cs typeface="Poppins" panose="00000500000000000000" pitchFamily="2" charset="0"/>
            </a:endParaRPr>
          </a:p>
          <a:p>
            <a:pPr marL="800100" lvl="1" indent="-342900" algn="just">
              <a:buFont typeface="Arial" panose="020B0604020202020204" pitchFamily="34" charset="0"/>
              <a:buChar char="•"/>
            </a:pPr>
            <a:r>
              <a:rPr lang="fr-FR" sz="1900" dirty="0">
                <a:latin typeface="Poppins" panose="00000500000000000000" pitchFamily="2" charset="0"/>
                <a:cs typeface="Poppins" panose="00000500000000000000" pitchFamily="2" charset="0"/>
              </a:rPr>
              <a:t>A programmer dans les 6 mois à chaque renouvellement de mandat</a:t>
            </a:r>
          </a:p>
          <a:p>
            <a:pPr marL="342900" indent="-342900" algn="just">
              <a:buFont typeface="Arial" panose="020B0604020202020204" pitchFamily="34" charset="0"/>
              <a:buChar char="•"/>
            </a:pPr>
            <a:endParaRPr lang="fr-FR" sz="1900" dirty="0">
              <a:latin typeface="Poppins" panose="00000500000000000000" pitchFamily="2" charset="0"/>
              <a:cs typeface="Poppins" panose="00000500000000000000" pitchFamily="2" charset="0"/>
            </a:endParaRPr>
          </a:p>
          <a:p>
            <a:pPr marL="342900" indent="-342900" algn="just">
              <a:buFont typeface="Arial" panose="020B0604020202020204" pitchFamily="34" charset="0"/>
              <a:buChar char="•"/>
            </a:pPr>
            <a:r>
              <a:rPr lang="fr-FR" sz="1900" dirty="0">
                <a:latin typeface="Poppins" panose="00000500000000000000" pitchFamily="2" charset="0"/>
                <a:cs typeface="Poppins" panose="00000500000000000000" pitchFamily="2" charset="0"/>
              </a:rPr>
              <a:t>Il s’agit d’un </a:t>
            </a:r>
            <a:r>
              <a:rPr lang="fr-FR" sz="1900" b="1" dirty="0">
                <a:latin typeface="Poppins" panose="00000500000000000000" pitchFamily="2" charset="0"/>
                <a:cs typeface="Poppins" panose="00000500000000000000" pitchFamily="2" charset="0"/>
              </a:rPr>
              <a:t>débat sans vote.</a:t>
            </a:r>
          </a:p>
          <a:p>
            <a:pPr marL="342900" indent="-342900" algn="just">
              <a:buFont typeface="Arial" panose="020B0604020202020204" pitchFamily="34" charset="0"/>
              <a:buChar char="•"/>
            </a:pPr>
            <a:endParaRPr lang="fr-FR" sz="1900" dirty="0">
              <a:latin typeface="Poppins" panose="00000500000000000000" pitchFamily="2" charset="0"/>
              <a:cs typeface="Poppins" panose="00000500000000000000" pitchFamily="2" charset="0"/>
            </a:endParaRPr>
          </a:p>
          <a:p>
            <a:pPr marL="342900" indent="-342900" algn="just">
              <a:buFont typeface="Arial" panose="020B0604020202020204" pitchFamily="34" charset="0"/>
              <a:buChar char="•"/>
            </a:pPr>
            <a:r>
              <a:rPr lang="fr-FR" sz="1900" dirty="0">
                <a:latin typeface="Poppins" panose="00000500000000000000" pitchFamily="2" charset="0"/>
                <a:cs typeface="Poppins" panose="00000500000000000000" pitchFamily="2" charset="0"/>
              </a:rPr>
              <a:t>Il informe sur les </a:t>
            </a:r>
            <a:r>
              <a:rPr lang="fr-FR" sz="1900" b="1" dirty="0">
                <a:latin typeface="Poppins" panose="00000500000000000000" pitchFamily="2" charset="0"/>
                <a:cs typeface="Poppins" panose="00000500000000000000" pitchFamily="2" charset="0"/>
              </a:rPr>
              <a:t>enjeux, les objectifs, les moyens et la trajectoire 2025-2026</a:t>
            </a:r>
          </a:p>
          <a:p>
            <a:pPr algn="just">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3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3750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 Principes généraux</a:t>
            </a:r>
          </a:p>
        </p:txBody>
      </p:sp>
      <p:sp>
        <p:nvSpPr>
          <p:cNvPr id="5" name="ZoneTexte 4">
            <a:extLst>
              <a:ext uri="{FF2B5EF4-FFF2-40B4-BE49-F238E27FC236}">
                <a16:creationId xmlns:a16="http://schemas.microsoft.com/office/drawing/2014/main" id="{EC74E29D-EA3E-4FCF-9911-EDC97A388D8E}"/>
              </a:ext>
            </a:extLst>
          </p:cNvPr>
          <p:cNvSpPr txBox="1"/>
          <p:nvPr/>
        </p:nvSpPr>
        <p:spPr>
          <a:xfrm>
            <a:off x="838199" y="1655139"/>
            <a:ext cx="10515599" cy="830997"/>
          </a:xfrm>
          <a:prstGeom prst="rect">
            <a:avLst/>
          </a:prstGeom>
          <a:noFill/>
        </p:spPr>
        <p:txBody>
          <a:bodyPr wrap="square">
            <a:spAutoFit/>
          </a:bodyPr>
          <a:lstStyle/>
          <a:p>
            <a:pPr algn="just"/>
            <a:r>
              <a:rPr lang="fr-FR" sz="2400" b="1" dirty="0">
                <a:solidFill>
                  <a:srgbClr val="A0442F"/>
                </a:solidFill>
                <a:latin typeface="Poppins" panose="00000500000000000000" pitchFamily="2" charset="0"/>
                <a:cs typeface="Poppins" panose="00000500000000000000" pitchFamily="2" charset="0"/>
              </a:rPr>
              <a:t>La protection sociale complémentaire, qu’est-ce que c’est ?</a:t>
            </a:r>
          </a:p>
          <a:p>
            <a:pPr algn="just"/>
            <a:endParaRPr lang="fr-FR" sz="2400" dirty="0"/>
          </a:p>
        </p:txBody>
      </p:sp>
      <p:sp>
        <p:nvSpPr>
          <p:cNvPr id="4" name="ZoneTexte 3">
            <a:extLst>
              <a:ext uri="{FF2B5EF4-FFF2-40B4-BE49-F238E27FC236}">
                <a16:creationId xmlns:a16="http://schemas.microsoft.com/office/drawing/2014/main" id="{93C57374-12D5-4A83-A55C-AF5CCFF029E6}"/>
              </a:ext>
            </a:extLst>
          </p:cNvPr>
          <p:cNvSpPr txBox="1"/>
          <p:nvPr/>
        </p:nvSpPr>
        <p:spPr>
          <a:xfrm>
            <a:off x="1068636" y="2756038"/>
            <a:ext cx="9007086" cy="3231654"/>
          </a:xfrm>
          <a:prstGeom prst="rect">
            <a:avLst/>
          </a:prstGeom>
          <a:noFill/>
        </p:spPr>
        <p:txBody>
          <a:bodyPr wrap="square" numCol="2" rtlCol="0">
            <a:spAutoFit/>
          </a:bodyPr>
          <a:lstStyle/>
          <a:p>
            <a:pPr algn="just"/>
            <a:r>
              <a:rPr lang="fr-FR" u="sng" dirty="0">
                <a:solidFill>
                  <a:schemeClr val="tx2"/>
                </a:solidFill>
                <a:latin typeface="Poppins" panose="00000500000000000000" pitchFamily="2" charset="0"/>
                <a:cs typeface="Poppins" panose="00000500000000000000" pitchFamily="2" charset="0"/>
              </a:rPr>
              <a:t>Santé :</a:t>
            </a:r>
            <a:r>
              <a:rPr lang="fr-FR" dirty="0">
                <a:latin typeface="Poppins" panose="00000500000000000000" pitchFamily="2" charset="0"/>
                <a:cs typeface="Poppins" panose="00000500000000000000" pitchFamily="2" charset="0"/>
              </a:rPr>
              <a:t> vise à couvrir les frais occasionnés par une maternité, une maladie ou un accident non pris en charge par la sécurité sociale</a:t>
            </a:r>
          </a:p>
          <a:p>
            <a:pPr lvl="1"/>
            <a:endParaRPr lang="fr-FR" dirty="0">
              <a:latin typeface="Poppins" panose="00000500000000000000" pitchFamily="2" charset="0"/>
              <a:cs typeface="Poppins" panose="00000500000000000000" pitchFamily="2" charset="0"/>
            </a:endParaRPr>
          </a:p>
          <a:p>
            <a:pPr lvl="1"/>
            <a:endParaRPr lang="fr-FR" dirty="0">
              <a:latin typeface="Poppins" panose="00000500000000000000" pitchFamily="2" charset="0"/>
              <a:cs typeface="Poppins" panose="00000500000000000000" pitchFamily="2" charset="0"/>
            </a:endParaRPr>
          </a:p>
          <a:p>
            <a:pPr lvl="1"/>
            <a:endParaRPr lang="fr-FR" dirty="0">
              <a:latin typeface="Poppins" panose="00000500000000000000" pitchFamily="2" charset="0"/>
              <a:cs typeface="Poppins" panose="00000500000000000000" pitchFamily="2" charset="0"/>
            </a:endParaRPr>
          </a:p>
          <a:p>
            <a:pPr lvl="1"/>
            <a:endParaRPr lang="fr-FR" dirty="0">
              <a:latin typeface="Poppins" panose="00000500000000000000" pitchFamily="2" charset="0"/>
              <a:cs typeface="Poppins" panose="00000500000000000000" pitchFamily="2" charset="0"/>
            </a:endParaRPr>
          </a:p>
          <a:p>
            <a:pPr lvl="1"/>
            <a:endParaRPr lang="fr-FR" dirty="0">
              <a:latin typeface="Poppins" panose="00000500000000000000" pitchFamily="2" charset="0"/>
              <a:cs typeface="Poppins" panose="00000500000000000000" pitchFamily="2" charset="0"/>
            </a:endParaRPr>
          </a:p>
          <a:p>
            <a:pPr lvl="1"/>
            <a:endParaRPr lang="fr-FR" dirty="0">
              <a:latin typeface="Poppins" panose="00000500000000000000" pitchFamily="2" charset="0"/>
              <a:cs typeface="Poppins" panose="00000500000000000000" pitchFamily="2" charset="0"/>
            </a:endParaRPr>
          </a:p>
          <a:p>
            <a:pPr lvl="1"/>
            <a:endParaRPr lang="fr-FR" dirty="0">
              <a:latin typeface="Poppins" panose="00000500000000000000" pitchFamily="2" charset="0"/>
              <a:cs typeface="Poppins" panose="00000500000000000000" pitchFamily="2" charset="0"/>
            </a:endParaRPr>
          </a:p>
          <a:p>
            <a:pPr lvl="1" algn="just"/>
            <a:r>
              <a:rPr lang="fr-FR" u="sng" dirty="0">
                <a:solidFill>
                  <a:schemeClr val="tx2"/>
                </a:solidFill>
                <a:latin typeface="Poppins" panose="00000500000000000000" pitchFamily="2" charset="0"/>
                <a:cs typeface="Poppins" panose="00000500000000000000" pitchFamily="2" charset="0"/>
              </a:rPr>
              <a:t>Prévoyance/maintien de salaire : </a:t>
            </a:r>
            <a:r>
              <a:rPr lang="fr-FR" dirty="0">
                <a:latin typeface="Poppins" panose="00000500000000000000" pitchFamily="2" charset="0"/>
                <a:cs typeface="Poppins" panose="00000500000000000000" pitchFamily="2" charset="0"/>
              </a:rPr>
              <a:t>vise à couvrir la perte de salaire/de retraite liée à une maladie, une invalidité/incapacité ou un décès</a:t>
            </a:r>
          </a:p>
          <a:p>
            <a:pPr marL="457200" lvl="1" indent="0">
              <a:buNone/>
            </a:pPr>
            <a:endParaRPr lang="fr-FR" dirty="0"/>
          </a:p>
        </p:txBody>
      </p:sp>
      <p:sp>
        <p:nvSpPr>
          <p:cNvPr id="6" name="Espace réservé du contenu 2">
            <a:extLst>
              <a:ext uri="{FF2B5EF4-FFF2-40B4-BE49-F238E27FC236}">
                <a16:creationId xmlns:a16="http://schemas.microsoft.com/office/drawing/2014/main" id="{AF78ADEB-FE1F-46AD-945E-800F68A16283}"/>
              </a:ext>
            </a:extLst>
          </p:cNvPr>
          <p:cNvSpPr txBox="1">
            <a:spLocks/>
          </p:cNvSpPr>
          <p:nvPr/>
        </p:nvSpPr>
        <p:spPr>
          <a:xfrm>
            <a:off x="838196" y="2185166"/>
            <a:ext cx="11126121" cy="4218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La protection sociale complémentaire intervient dans 2 domaines : </a:t>
            </a:r>
          </a:p>
          <a:p>
            <a:pPr marL="0" indent="0">
              <a:lnSpc>
                <a:spcPct val="100000"/>
              </a:lnSpc>
              <a:spcBef>
                <a:spcPct val="20000"/>
              </a:spcBef>
              <a:buFont typeface="Arial" panose="020B0604020202020204" pitchFamily="34" charset="0"/>
              <a:buNone/>
              <a:defRPr/>
            </a:pPr>
            <a:endParaRPr lang="fr-FR" sz="3200" dirty="0">
              <a:solidFill>
                <a:srgbClr val="111111"/>
              </a:solidFill>
              <a:latin typeface="Tahoma"/>
              <a:cs typeface="+mn-cs"/>
            </a:endParaRPr>
          </a:p>
          <a:p>
            <a:pPr marL="457200" lvl="1" indent="0">
              <a:buFont typeface="Arial" panose="020B0604020202020204" pitchFamily="34" charset="0"/>
              <a:buNone/>
            </a:pPr>
            <a:endParaRPr lang="fr-FR" dirty="0"/>
          </a:p>
          <a:p>
            <a:pPr lvl="1"/>
            <a:endParaRPr lang="fr-FR" dirty="0"/>
          </a:p>
        </p:txBody>
      </p:sp>
      <p:pic>
        <p:nvPicPr>
          <p:cNvPr id="9" name="Image 8">
            <a:extLst>
              <a:ext uri="{FF2B5EF4-FFF2-40B4-BE49-F238E27FC236}">
                <a16:creationId xmlns:a16="http://schemas.microsoft.com/office/drawing/2014/main" id="{17CA9167-FACB-4780-B53C-4854843B6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278" y="4537617"/>
            <a:ext cx="1673156" cy="1673156"/>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852106C9-205C-4685-A71D-10751258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256" y="4283342"/>
            <a:ext cx="3143655" cy="1839038"/>
          </a:xfrm>
          <a:prstGeom prst="rect">
            <a:avLst/>
          </a:prstGeom>
        </p:spPr>
      </p:pic>
    </p:spTree>
    <p:extLst>
      <p:ext uri="{BB962C8B-B14F-4D97-AF65-F5344CB8AC3E}">
        <p14:creationId xmlns:p14="http://schemas.microsoft.com/office/powerpoint/2010/main" val="292758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 Principes généraux</a:t>
            </a:r>
          </a:p>
        </p:txBody>
      </p:sp>
      <p:sp>
        <p:nvSpPr>
          <p:cNvPr id="5" name="ZoneTexte 4">
            <a:extLst>
              <a:ext uri="{FF2B5EF4-FFF2-40B4-BE49-F238E27FC236}">
                <a16:creationId xmlns:a16="http://schemas.microsoft.com/office/drawing/2014/main" id="{EC74E29D-EA3E-4FCF-9911-EDC97A388D8E}"/>
              </a:ext>
            </a:extLst>
          </p:cNvPr>
          <p:cNvSpPr txBox="1"/>
          <p:nvPr/>
        </p:nvSpPr>
        <p:spPr>
          <a:xfrm>
            <a:off x="838199" y="1655139"/>
            <a:ext cx="10515599" cy="830997"/>
          </a:xfrm>
          <a:prstGeom prst="rect">
            <a:avLst/>
          </a:prstGeom>
          <a:noFill/>
        </p:spPr>
        <p:txBody>
          <a:bodyPr wrap="square">
            <a:spAutoFit/>
          </a:bodyPr>
          <a:lstStyle/>
          <a:p>
            <a:pPr algn="just"/>
            <a:r>
              <a:rPr lang="fr-FR" sz="2400" b="1" dirty="0">
                <a:solidFill>
                  <a:srgbClr val="A0442F"/>
                </a:solidFill>
                <a:latin typeface="Poppins" panose="00000500000000000000" pitchFamily="2" charset="0"/>
                <a:cs typeface="Poppins" panose="00000500000000000000" pitchFamily="2" charset="0"/>
              </a:rPr>
              <a:t>La protection sociale complémentaire, qu’est-ce que c’est ?</a:t>
            </a:r>
          </a:p>
          <a:p>
            <a:pPr algn="just"/>
            <a:endParaRPr lang="fr-FR" sz="2400" dirty="0"/>
          </a:p>
        </p:txBody>
      </p:sp>
      <p:sp>
        <p:nvSpPr>
          <p:cNvPr id="6" name="Espace réservé du contenu 2">
            <a:extLst>
              <a:ext uri="{FF2B5EF4-FFF2-40B4-BE49-F238E27FC236}">
                <a16:creationId xmlns:a16="http://schemas.microsoft.com/office/drawing/2014/main" id="{AF78ADEB-FE1F-46AD-945E-800F68A16283}"/>
              </a:ext>
            </a:extLst>
          </p:cNvPr>
          <p:cNvSpPr txBox="1">
            <a:spLocks/>
          </p:cNvSpPr>
          <p:nvPr/>
        </p:nvSpPr>
        <p:spPr>
          <a:xfrm>
            <a:off x="838196" y="2185166"/>
            <a:ext cx="11126121" cy="795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fr-FR" sz="3200" dirty="0">
              <a:solidFill>
                <a:srgbClr val="111111"/>
              </a:solidFill>
              <a:latin typeface="Tahoma"/>
              <a:cs typeface="+mn-cs"/>
            </a:endParaRPr>
          </a:p>
          <a:p>
            <a:pPr marL="457200" lvl="1" indent="0">
              <a:buFont typeface="Arial" panose="020B0604020202020204" pitchFamily="34" charset="0"/>
              <a:buNone/>
            </a:pPr>
            <a:endParaRPr lang="fr-FR" dirty="0"/>
          </a:p>
          <a:p>
            <a:pPr lvl="1"/>
            <a:endParaRPr lang="fr-FR" dirty="0"/>
          </a:p>
        </p:txBody>
      </p:sp>
      <p:sp>
        <p:nvSpPr>
          <p:cNvPr id="7" name="Espace réservé du contenu 2">
            <a:extLst>
              <a:ext uri="{FF2B5EF4-FFF2-40B4-BE49-F238E27FC236}">
                <a16:creationId xmlns:a16="http://schemas.microsoft.com/office/drawing/2014/main" id="{4B95FE22-2193-4A34-9805-B1F0C9B40573}"/>
              </a:ext>
            </a:extLst>
          </p:cNvPr>
          <p:cNvSpPr txBox="1">
            <a:spLocks/>
          </p:cNvSpPr>
          <p:nvPr/>
        </p:nvSpPr>
        <p:spPr>
          <a:xfrm>
            <a:off x="838201" y="2357609"/>
            <a:ext cx="10515598" cy="36832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fr-FR" sz="1600" dirty="0">
                <a:effectLst/>
                <a:ea typeface="Calibri" panose="020F0502020204030204" pitchFamily="34" charset="0"/>
              </a:rPr>
              <a:t>Le législateur a prévu en 2007 la </a:t>
            </a:r>
            <a:r>
              <a:rPr lang="fr-FR" sz="1600" b="1" u="sng" dirty="0">
                <a:effectLst/>
                <a:ea typeface="Calibri" panose="020F0502020204030204" pitchFamily="34" charset="0"/>
              </a:rPr>
              <a:t>possibilité</a:t>
            </a:r>
            <a:r>
              <a:rPr lang="fr-FR" sz="1600" dirty="0">
                <a:effectLst/>
                <a:ea typeface="Calibri" panose="020F0502020204030204" pitchFamily="34" charset="0"/>
              </a:rPr>
              <a:t> pour les employeurs locaux de participer financièrement aux contrats de leurs agents. </a:t>
            </a:r>
          </a:p>
          <a:p>
            <a:pPr lvl="1" algn="just">
              <a:lnSpc>
                <a:spcPct val="107000"/>
              </a:lnSpc>
              <a:spcAft>
                <a:spcPts val="800"/>
              </a:spcAft>
            </a:pPr>
            <a:r>
              <a:rPr lang="fr-FR" sz="1600" dirty="0">
                <a:effectLst/>
                <a:ea typeface="Calibri" panose="020F0502020204030204" pitchFamily="34" charset="0"/>
              </a:rPr>
              <a:t>Le dispositif précisé dans un décret d’application n°2011-1474 permet aux employeurs de participer aux contrats dans le cadre d’une </a:t>
            </a:r>
            <a:r>
              <a:rPr lang="fr-FR" sz="1600" b="1" dirty="0">
                <a:effectLst/>
                <a:ea typeface="Calibri" panose="020F0502020204030204" pitchFamily="34" charset="0"/>
              </a:rPr>
              <a:t>labellisation</a:t>
            </a:r>
            <a:r>
              <a:rPr lang="fr-FR" sz="1600" dirty="0">
                <a:effectLst/>
                <a:ea typeface="Calibri" panose="020F0502020204030204" pitchFamily="34" charset="0"/>
              </a:rPr>
              <a:t> : les contrats sont alors référencés par des organismes accrédités et souscrits individuellement par les agents. </a:t>
            </a:r>
          </a:p>
          <a:p>
            <a:pPr lvl="1" algn="just">
              <a:lnSpc>
                <a:spcPct val="107000"/>
              </a:lnSpc>
              <a:spcAft>
                <a:spcPts val="800"/>
              </a:spcAft>
            </a:pPr>
            <a:r>
              <a:rPr lang="fr-FR" sz="1600" dirty="0">
                <a:effectLst/>
                <a:ea typeface="Calibri" panose="020F0502020204030204" pitchFamily="34" charset="0"/>
              </a:rPr>
              <a:t>Les employeurs peuvent également souscrire auprès des opérateurs une </a:t>
            </a:r>
            <a:r>
              <a:rPr lang="fr-FR" sz="1600" b="1" dirty="0">
                <a:effectLst/>
                <a:ea typeface="Calibri" panose="020F0502020204030204" pitchFamily="34" charset="0"/>
              </a:rPr>
              <a:t>convention </a:t>
            </a:r>
            <a:r>
              <a:rPr lang="fr-FR" sz="1600" dirty="0">
                <a:effectLst/>
                <a:ea typeface="Calibri" panose="020F0502020204030204" pitchFamily="34" charset="0"/>
              </a:rPr>
              <a:t>dite </a:t>
            </a:r>
            <a:r>
              <a:rPr lang="fr-FR" sz="1600" b="1" dirty="0">
                <a:effectLst/>
                <a:ea typeface="Calibri" panose="020F0502020204030204" pitchFamily="34" charset="0"/>
              </a:rPr>
              <a:t>de participation</a:t>
            </a:r>
            <a:r>
              <a:rPr lang="fr-FR" sz="1600" dirty="0">
                <a:effectLst/>
                <a:ea typeface="Calibri" panose="020F0502020204030204" pitchFamily="34" charset="0"/>
              </a:rPr>
              <a:t> à l’issue d’une procédure de consultation et respectant les principes de la commande publique : égalité des chances des candidats, transparence des procédures. Cette procédure peut être conduite par la collectivité elle-même ou être confiée au centre de gestion agissant de manière groupée pour toutes les collectivités intéressées. L’avantage est dans ce cas de s’affranchir d’une procédure complexe nécessitant des compétences en assurances et en actuariat et d’obtenir des tarifs mutualisés.</a:t>
            </a:r>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291979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 Principes généraux</a:t>
            </a:r>
          </a:p>
        </p:txBody>
      </p:sp>
      <p:sp>
        <p:nvSpPr>
          <p:cNvPr id="5" name="ZoneTexte 4">
            <a:extLst>
              <a:ext uri="{FF2B5EF4-FFF2-40B4-BE49-F238E27FC236}">
                <a16:creationId xmlns:a16="http://schemas.microsoft.com/office/drawing/2014/main" id="{EC74E29D-EA3E-4FCF-9911-EDC97A388D8E}"/>
              </a:ext>
            </a:extLst>
          </p:cNvPr>
          <p:cNvSpPr txBox="1"/>
          <p:nvPr/>
        </p:nvSpPr>
        <p:spPr>
          <a:xfrm>
            <a:off x="838199" y="1655139"/>
            <a:ext cx="10515599" cy="830997"/>
          </a:xfrm>
          <a:prstGeom prst="rect">
            <a:avLst/>
          </a:prstGeom>
          <a:noFill/>
        </p:spPr>
        <p:txBody>
          <a:bodyPr wrap="square">
            <a:spAutoFit/>
          </a:bodyPr>
          <a:lstStyle/>
          <a:p>
            <a:pPr algn="just"/>
            <a:r>
              <a:rPr lang="fr-FR" sz="2400" b="1" dirty="0">
                <a:solidFill>
                  <a:srgbClr val="A0442F"/>
                </a:solidFill>
                <a:latin typeface="Poppins" panose="00000500000000000000" pitchFamily="2" charset="0"/>
                <a:cs typeface="Poppins" panose="00000500000000000000" pitchFamily="2" charset="0"/>
              </a:rPr>
              <a:t>La protection sociale complémentaire, qu’est-ce que c’est ?</a:t>
            </a:r>
          </a:p>
          <a:p>
            <a:pPr algn="just"/>
            <a:endParaRPr lang="fr-FR" sz="2400" dirty="0"/>
          </a:p>
        </p:txBody>
      </p:sp>
      <p:sp>
        <p:nvSpPr>
          <p:cNvPr id="6" name="Espace réservé du contenu 2">
            <a:extLst>
              <a:ext uri="{FF2B5EF4-FFF2-40B4-BE49-F238E27FC236}">
                <a16:creationId xmlns:a16="http://schemas.microsoft.com/office/drawing/2014/main" id="{AF78ADEB-FE1F-46AD-945E-800F68A16283}"/>
              </a:ext>
            </a:extLst>
          </p:cNvPr>
          <p:cNvSpPr txBox="1">
            <a:spLocks/>
          </p:cNvSpPr>
          <p:nvPr/>
        </p:nvSpPr>
        <p:spPr>
          <a:xfrm>
            <a:off x="838196" y="2185166"/>
            <a:ext cx="11126121" cy="795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fr-FR" sz="3200" dirty="0">
              <a:solidFill>
                <a:srgbClr val="111111"/>
              </a:solidFill>
              <a:latin typeface="Tahoma"/>
              <a:cs typeface="+mn-cs"/>
            </a:endParaRPr>
          </a:p>
          <a:p>
            <a:pPr marL="457200" lvl="1" indent="0">
              <a:buFont typeface="Arial" panose="020B0604020202020204" pitchFamily="34" charset="0"/>
              <a:buNone/>
            </a:pPr>
            <a:endParaRPr lang="fr-FR" dirty="0"/>
          </a:p>
          <a:p>
            <a:pPr lvl="1"/>
            <a:endParaRPr lang="fr-FR" dirty="0"/>
          </a:p>
        </p:txBody>
      </p:sp>
      <p:sp>
        <p:nvSpPr>
          <p:cNvPr id="7" name="Espace réservé du contenu 2">
            <a:extLst>
              <a:ext uri="{FF2B5EF4-FFF2-40B4-BE49-F238E27FC236}">
                <a16:creationId xmlns:a16="http://schemas.microsoft.com/office/drawing/2014/main" id="{4B95FE22-2193-4A34-9805-B1F0C9B40573}"/>
              </a:ext>
            </a:extLst>
          </p:cNvPr>
          <p:cNvSpPr txBox="1">
            <a:spLocks/>
          </p:cNvSpPr>
          <p:nvPr/>
        </p:nvSpPr>
        <p:spPr>
          <a:xfrm>
            <a:off x="838201" y="2357610"/>
            <a:ext cx="10515598" cy="33601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2 types de dispositifs sont éligibles à la participation employeur : </a:t>
            </a:r>
          </a:p>
          <a:p>
            <a:endParaRPr lang="fr-FR" sz="1800" dirty="0"/>
          </a:p>
          <a:p>
            <a:pPr lvl="1" algn="just"/>
            <a:r>
              <a:rPr lang="fr-FR" sz="1800" dirty="0"/>
              <a:t>La </a:t>
            </a:r>
            <a:r>
              <a:rPr lang="fr-FR" sz="1800" b="1" dirty="0">
                <a:solidFill>
                  <a:schemeClr val="tx2"/>
                </a:solidFill>
              </a:rPr>
              <a:t>convention de participation </a:t>
            </a:r>
            <a:r>
              <a:rPr lang="fr-FR" sz="1800" dirty="0"/>
              <a:t>: l’employeur contracte avec un opérateur pour un dispositif en santé et/ou en prévoyance. La participation n’est versée qu’aux agents qui souscrivent à ce contrat</a:t>
            </a:r>
          </a:p>
          <a:p>
            <a:pPr lvl="1" algn="just"/>
            <a:endParaRPr lang="fr-FR" sz="1800" dirty="0"/>
          </a:p>
          <a:p>
            <a:pPr lvl="1" algn="just"/>
            <a:r>
              <a:rPr lang="fr-FR" sz="1800" dirty="0"/>
              <a:t>La </a:t>
            </a:r>
            <a:r>
              <a:rPr lang="fr-FR" sz="1800" b="1" dirty="0">
                <a:solidFill>
                  <a:schemeClr val="tx2"/>
                </a:solidFill>
              </a:rPr>
              <a:t>labellisation</a:t>
            </a:r>
            <a:r>
              <a:rPr lang="fr-FR" sz="1800" dirty="0"/>
              <a:t> : une liste de contrats proposés par des opérateurs reçoit un « agrément » permettant à l’agent qui y souscrit de bénéficier de la participation employeur</a:t>
            </a:r>
          </a:p>
          <a:p>
            <a:pPr lvl="1" algn="just"/>
            <a:endParaRPr lang="fr-FR" sz="1800" dirty="0">
              <a:solidFill>
                <a:schemeClr val="tx2"/>
              </a:solidFill>
            </a:endParaRPr>
          </a:p>
          <a:p>
            <a:pPr lvl="2" algn="just"/>
            <a:r>
              <a:rPr lang="fr-FR" sz="1800" b="1" dirty="0">
                <a:solidFill>
                  <a:srgbClr val="3998A5"/>
                </a:solidFill>
              </a:rPr>
              <a:t>Les 2 dispositifs sont exclusifs l’un de l’autre pour chaque domaine à couvrir</a:t>
            </a:r>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spTree>
    <p:extLst>
      <p:ext uri="{BB962C8B-B14F-4D97-AF65-F5344CB8AC3E}">
        <p14:creationId xmlns:p14="http://schemas.microsoft.com/office/powerpoint/2010/main" val="159671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FE9DC-28BE-440F-9E81-634E202F812A}"/>
              </a:ext>
            </a:extLst>
          </p:cNvPr>
          <p:cNvSpPr>
            <a:spLocks noGrp="1"/>
          </p:cNvSpPr>
          <p:nvPr>
            <p:ph type="title"/>
          </p:nvPr>
        </p:nvSpPr>
        <p:spPr/>
        <p:txBody>
          <a:bodyPr/>
          <a:lstStyle/>
          <a:p>
            <a:r>
              <a:rPr lang="fr-FR" dirty="0"/>
              <a:t>I. Principes généraux</a:t>
            </a:r>
          </a:p>
        </p:txBody>
      </p:sp>
      <p:sp>
        <p:nvSpPr>
          <p:cNvPr id="5" name="ZoneTexte 4">
            <a:extLst>
              <a:ext uri="{FF2B5EF4-FFF2-40B4-BE49-F238E27FC236}">
                <a16:creationId xmlns:a16="http://schemas.microsoft.com/office/drawing/2014/main" id="{EC74E29D-EA3E-4FCF-9911-EDC97A388D8E}"/>
              </a:ext>
            </a:extLst>
          </p:cNvPr>
          <p:cNvSpPr txBox="1"/>
          <p:nvPr/>
        </p:nvSpPr>
        <p:spPr>
          <a:xfrm>
            <a:off x="838199" y="1655139"/>
            <a:ext cx="10515599" cy="830997"/>
          </a:xfrm>
          <a:prstGeom prst="rect">
            <a:avLst/>
          </a:prstGeom>
          <a:noFill/>
        </p:spPr>
        <p:txBody>
          <a:bodyPr wrap="square">
            <a:spAutoFit/>
          </a:bodyPr>
          <a:lstStyle/>
          <a:p>
            <a:pPr algn="just"/>
            <a:r>
              <a:rPr lang="fr-FR" sz="2400" b="1" dirty="0">
                <a:solidFill>
                  <a:srgbClr val="A0442F"/>
                </a:solidFill>
                <a:latin typeface="Poppins" panose="00000500000000000000" pitchFamily="2" charset="0"/>
                <a:cs typeface="Poppins" panose="00000500000000000000" pitchFamily="2" charset="0"/>
              </a:rPr>
              <a:t>Les enjeux pour la collectivité</a:t>
            </a:r>
          </a:p>
          <a:p>
            <a:pPr algn="just"/>
            <a:endParaRPr lang="fr-FR" sz="2400" dirty="0"/>
          </a:p>
        </p:txBody>
      </p:sp>
      <p:sp>
        <p:nvSpPr>
          <p:cNvPr id="6" name="Espace réservé du contenu 2">
            <a:extLst>
              <a:ext uri="{FF2B5EF4-FFF2-40B4-BE49-F238E27FC236}">
                <a16:creationId xmlns:a16="http://schemas.microsoft.com/office/drawing/2014/main" id="{AF78ADEB-FE1F-46AD-945E-800F68A16283}"/>
              </a:ext>
            </a:extLst>
          </p:cNvPr>
          <p:cNvSpPr txBox="1">
            <a:spLocks/>
          </p:cNvSpPr>
          <p:nvPr/>
        </p:nvSpPr>
        <p:spPr>
          <a:xfrm>
            <a:off x="838196" y="2185166"/>
            <a:ext cx="11126121" cy="795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fr-FR" sz="3200" dirty="0">
              <a:solidFill>
                <a:srgbClr val="111111"/>
              </a:solidFill>
              <a:latin typeface="Tahoma"/>
              <a:cs typeface="+mn-cs"/>
            </a:endParaRPr>
          </a:p>
          <a:p>
            <a:pPr marL="457200" lvl="1" indent="0">
              <a:buFont typeface="Arial" panose="020B0604020202020204" pitchFamily="34" charset="0"/>
              <a:buNone/>
            </a:pPr>
            <a:endParaRPr lang="fr-FR" dirty="0"/>
          </a:p>
          <a:p>
            <a:pPr lvl="1"/>
            <a:endParaRPr lang="fr-FR" dirty="0"/>
          </a:p>
        </p:txBody>
      </p:sp>
      <p:sp>
        <p:nvSpPr>
          <p:cNvPr id="7" name="Espace réservé du contenu 2">
            <a:extLst>
              <a:ext uri="{FF2B5EF4-FFF2-40B4-BE49-F238E27FC236}">
                <a16:creationId xmlns:a16="http://schemas.microsoft.com/office/drawing/2014/main" id="{4B95FE22-2193-4A34-9805-B1F0C9B40573}"/>
              </a:ext>
            </a:extLst>
          </p:cNvPr>
          <p:cNvSpPr txBox="1">
            <a:spLocks/>
          </p:cNvSpPr>
          <p:nvPr/>
        </p:nvSpPr>
        <p:spPr>
          <a:xfrm>
            <a:off x="2188723" y="2357610"/>
            <a:ext cx="9165076" cy="33601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fr-FR" sz="1800" b="1" u="sng" dirty="0">
                <a:solidFill>
                  <a:srgbClr val="3998A5"/>
                </a:solidFill>
                <a:cs typeface="Calibri" panose="020F0502020204030204" pitchFamily="34" charset="0"/>
              </a:rPr>
              <a:t>Participer à l’attractivité de la collectivité et favoriser les recrutements </a:t>
            </a:r>
            <a:r>
              <a:rPr lang="fr-FR" sz="1800" b="1" dirty="0">
                <a:solidFill>
                  <a:srgbClr val="3998A5"/>
                </a:solidFill>
                <a:cs typeface="Calibri" panose="020F0502020204030204" pitchFamily="34" charset="0"/>
              </a:rPr>
              <a:t>: </a:t>
            </a:r>
            <a:r>
              <a:rPr lang="fr-FR" sz="1800" dirty="0">
                <a:cs typeface="Calibri" panose="020F0502020204030204" pitchFamily="34" charset="0"/>
              </a:rPr>
              <a:t>uniformisation des politiques sociales entre employeurs territoriaux ;</a:t>
            </a:r>
            <a:r>
              <a:rPr lang="fr-FR" sz="1800" dirty="0">
                <a:solidFill>
                  <a:srgbClr val="00B0F0"/>
                </a:solidFill>
                <a:cs typeface="Calibri" panose="020F0502020204030204" pitchFamily="34" charset="0"/>
              </a:rPr>
              <a:t>	</a:t>
            </a:r>
          </a:p>
          <a:p>
            <a:pPr marL="285750" indent="-285750" algn="just">
              <a:buFont typeface="Wingdings" panose="05000000000000000000" pitchFamily="2" charset="2"/>
              <a:buChar char="Ø"/>
            </a:pPr>
            <a:r>
              <a:rPr lang="fr-FR" sz="1800" b="1" u="sng" dirty="0">
                <a:solidFill>
                  <a:srgbClr val="3998A5"/>
                </a:solidFill>
                <a:cs typeface="Calibri" panose="020F0502020204030204" pitchFamily="34" charset="0"/>
              </a:rPr>
              <a:t>Une amélioration de la performance des agents </a:t>
            </a:r>
            <a:r>
              <a:rPr lang="fr-FR" sz="1800" dirty="0">
                <a:cs typeface="Calibri" panose="020F0502020204030204" pitchFamily="34" charset="0"/>
              </a:rPr>
              <a:t>: réduction de l’absentéisme permettant de limiter les coûts directs (assurance statutaire, remplacements) et indirects (perte de qualité du service, surcharge de travail pour les agents en poste…) ;</a:t>
            </a:r>
            <a:endParaRPr lang="fr-FR" sz="1800" dirty="0">
              <a:solidFill>
                <a:srgbClr val="3F2270"/>
              </a:solidFill>
              <a:cs typeface="Calibri" panose="020F0502020204030204" pitchFamily="34" charset="0"/>
            </a:endParaRPr>
          </a:p>
          <a:p>
            <a:pPr marL="285750" indent="-285750" algn="just">
              <a:buFont typeface="Wingdings" panose="05000000000000000000" pitchFamily="2" charset="2"/>
              <a:buChar char="Ø"/>
            </a:pPr>
            <a:r>
              <a:rPr lang="fr-FR" sz="1800" b="1" u="sng" dirty="0">
                <a:solidFill>
                  <a:srgbClr val="3998A5"/>
                </a:solidFill>
                <a:cs typeface="Calibri" panose="020F0502020204030204" pitchFamily="34" charset="0"/>
              </a:rPr>
              <a:t>Un nouveau sujet de dialogue social </a:t>
            </a:r>
            <a:r>
              <a:rPr lang="fr-FR" sz="1800" b="1" dirty="0">
                <a:solidFill>
                  <a:srgbClr val="3998A5"/>
                </a:solidFill>
                <a:cs typeface="Calibri" panose="020F0502020204030204" pitchFamily="34" charset="0"/>
              </a:rPr>
              <a:t>: </a:t>
            </a:r>
            <a:r>
              <a:rPr lang="fr-FR" sz="1800" dirty="0">
                <a:cs typeface="Calibri" panose="020F0502020204030204" pitchFamily="34" charset="0"/>
              </a:rPr>
              <a:t>ne pas se limiter à une réflexion sur les coûts mais engager une discussion sur les conditions de travail et les risques professionnels. Il peut s’agir d’un nouveau levier de négociation, notamment dans le cadre des 1607 heures.</a:t>
            </a:r>
            <a:endParaRPr lang="fr-FR" sz="1800" dirty="0">
              <a:solidFill>
                <a:schemeClr val="tx2"/>
              </a:solidFill>
            </a:endParaRPr>
          </a:p>
          <a:p>
            <a:pPr algn="just">
              <a:defRPr/>
            </a:pPr>
            <a:endParaRPr lang="fr-FR" sz="3000" u="sng" dirty="0">
              <a:solidFill>
                <a:srgbClr val="111111"/>
              </a:solidFill>
              <a:latin typeface="Tahoma"/>
            </a:endParaRPr>
          </a:p>
          <a:p>
            <a:pPr algn="just">
              <a:defRPr/>
            </a:pPr>
            <a:endParaRPr lang="fr-FR" sz="3000" u="sng" dirty="0">
              <a:solidFill>
                <a:srgbClr val="111111"/>
              </a:solidFill>
              <a:latin typeface="Tahoma"/>
            </a:endParaRPr>
          </a:p>
          <a:p>
            <a:pPr>
              <a:defRPr/>
            </a:pPr>
            <a:endParaRPr lang="fr-FR" sz="3000" dirty="0">
              <a:solidFill>
                <a:srgbClr val="111111"/>
              </a:solidFill>
              <a:latin typeface="Tahoma"/>
            </a:endParaRPr>
          </a:p>
          <a:p>
            <a:pPr marL="457200" lvl="1" indent="0">
              <a:buFont typeface="Arial" panose="020B0604020202020204" pitchFamily="34" charset="0"/>
              <a:buNone/>
            </a:pPr>
            <a:endParaRPr lang="fr-FR" dirty="0"/>
          </a:p>
          <a:p>
            <a:pPr lvl="1"/>
            <a:endParaRPr lang="fr-FR" dirty="0"/>
          </a:p>
        </p:txBody>
      </p:sp>
      <p:pic>
        <p:nvPicPr>
          <p:cNvPr id="4" name="Image 3" descr="Une image contenant clipart&#10;&#10;Description générée automatiquement">
            <a:extLst>
              <a:ext uri="{FF2B5EF4-FFF2-40B4-BE49-F238E27FC236}">
                <a16:creationId xmlns:a16="http://schemas.microsoft.com/office/drawing/2014/main" id="{65C26BD8-D89B-4E7F-8303-40A04E951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8" y="2805736"/>
            <a:ext cx="2143125" cy="2143125"/>
          </a:xfrm>
          <a:prstGeom prst="rect">
            <a:avLst/>
          </a:prstGeom>
        </p:spPr>
      </p:pic>
    </p:spTree>
    <p:extLst>
      <p:ext uri="{BB962C8B-B14F-4D97-AF65-F5344CB8AC3E}">
        <p14:creationId xmlns:p14="http://schemas.microsoft.com/office/powerpoint/2010/main" val="20745946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2414</TotalTime>
  <Words>2264</Words>
  <Application>Microsoft Office PowerPoint</Application>
  <PresentationFormat>Grand écran</PresentationFormat>
  <Paragraphs>318</Paragraphs>
  <Slides>31</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31</vt:i4>
      </vt:variant>
    </vt:vector>
  </HeadingPairs>
  <TitlesOfParts>
    <vt:vector size="41" baseType="lpstr">
      <vt:lpstr>Arial</vt:lpstr>
      <vt:lpstr>Calibri</vt:lpstr>
      <vt:lpstr>Calibri Light</vt:lpstr>
      <vt:lpstr>Futura Md BT</vt:lpstr>
      <vt:lpstr>Poppins</vt:lpstr>
      <vt:lpstr>Tahoma</vt:lpstr>
      <vt:lpstr>Times New Roman</vt:lpstr>
      <vt:lpstr>Wingdings</vt:lpstr>
      <vt:lpstr>Thème Office</vt:lpstr>
      <vt:lpstr>Conception personnalisée</vt:lpstr>
      <vt:lpstr>Débat sur la protection sociale complémentaire </vt:lpstr>
      <vt:lpstr>Précisions</vt:lpstr>
      <vt:lpstr>Sommaire</vt:lpstr>
      <vt:lpstr> I. Principes généraux </vt:lpstr>
      <vt:lpstr>I. Principes généraux</vt:lpstr>
      <vt:lpstr>I. Principes généraux</vt:lpstr>
      <vt:lpstr>I. Principes généraux</vt:lpstr>
      <vt:lpstr>I. Principes généraux</vt:lpstr>
      <vt:lpstr>I. Principes généraux</vt:lpstr>
      <vt:lpstr>I. Principes généraux</vt:lpstr>
      <vt:lpstr>II. Evolution de l’ordonnance du 17 février 2021</vt:lpstr>
      <vt:lpstr>II. Evolution de l’ordonnance du 17 février 2021</vt:lpstr>
      <vt:lpstr>II. Evolution de l’ordonnance du 17 février 2021</vt:lpstr>
      <vt:lpstr>II. Evolution de l’ordonnance du 17 février 2021</vt:lpstr>
      <vt:lpstr>II. Evolution de l’ordonnance du 17 février 2021</vt:lpstr>
      <vt:lpstr>II. Evolution de l’ordonnance du 17 février 2021</vt:lpstr>
      <vt:lpstr>II. Evolution de l’ordonnance du 17 février 2021</vt:lpstr>
      <vt:lpstr>II. Evolution de l’ordonnance du 17 février 2021</vt:lpstr>
      <vt:lpstr>II. Evolution de l’ordonnance du 17 février 2021</vt:lpstr>
      <vt:lpstr>III. Données contextuelles </vt:lpstr>
      <vt:lpstr>III. Données contextuelles</vt:lpstr>
      <vt:lpstr>III. Données contextuelles</vt:lpstr>
      <vt:lpstr>III. Données contextuelles</vt:lpstr>
      <vt:lpstr>III. Données contextuelles</vt:lpstr>
      <vt:lpstr>IV. Données contextuelles </vt:lpstr>
      <vt:lpstr>IV. Données contextuelles </vt:lpstr>
      <vt:lpstr>IV. Données locales  </vt:lpstr>
      <vt:lpstr>IV. Données locales</vt:lpstr>
      <vt:lpstr>IV. Données locales</vt:lpstr>
      <vt:lpstr>IV. Données locales</vt:lpstr>
      <vt:lpstr> Merci de votre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Réunions Cantonales du Centre de Gestion de l’Oise</dc:title>
  <dc:creator>DAVRINCHE Pauline</dc:creator>
  <cp:lastModifiedBy>DAVRINCHE Pauline</cp:lastModifiedBy>
  <cp:revision>90</cp:revision>
  <cp:lastPrinted>2021-10-05T13:09:28Z</cp:lastPrinted>
  <dcterms:created xsi:type="dcterms:W3CDTF">2021-07-21T14:16:19Z</dcterms:created>
  <dcterms:modified xsi:type="dcterms:W3CDTF">2022-02-23T07:32:46Z</dcterms:modified>
</cp:coreProperties>
</file>